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75" autoAdjust="0"/>
    <p:restoredTop sz="94660"/>
  </p:normalViewPr>
  <p:slideViewPr>
    <p:cSldViewPr snapToGrid="0">
      <p:cViewPr>
        <p:scale>
          <a:sx n="40" d="100"/>
          <a:sy n="40" d="100"/>
        </p:scale>
        <p:origin x="944" y="6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DF4E4-24FB-49A2-9FD7-0AEFA50EE6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418AAD-FD13-49B1-96ED-BF881B4D0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54457B-9D74-41B7-9416-BCF48594C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E9297-A9C1-4114-8BE4-CEAA205BCAE8}" type="datetimeFigureOut">
              <a:rPr lang="en-GB" smtClean="0"/>
              <a:t>28/02/2019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5AFC86-4045-4F95-BA34-9074746DB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482877-3A8A-431A-A422-BD92641E6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EF80F-830A-4E90-BDB2-7BBFFEB4A6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255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392FD8-2183-485A-818E-10AB9FCC6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E38081-4259-4E35-9845-6FD8AE4827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F8900B-14DF-4444-96F6-33AB7AF46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E9297-A9C1-4114-8BE4-CEAA205BCAE8}" type="datetimeFigureOut">
              <a:rPr lang="en-GB" smtClean="0"/>
              <a:t>28/02/2019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5E5584-698C-4CAC-819B-15F5B732C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3DC292-E813-430B-BB41-4517CDA65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EF80F-830A-4E90-BDB2-7BBFFEB4A6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28889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C8FE04-1506-4944-B447-657ABD73D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048F0F-45EB-4B37-8920-695B179EE9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E42472-0A4A-4977-B844-79E18760B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E9297-A9C1-4114-8BE4-CEAA205BCAE8}" type="datetimeFigureOut">
              <a:rPr lang="en-GB" smtClean="0"/>
              <a:t>28/02/2019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EFDE2-B0DB-4297-9564-E7989BF31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6D34C5-A681-4F35-80A6-735F05D6D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EF80F-830A-4E90-BDB2-7BBFFEB4A6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8186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0B202-59CC-4BAE-ABD4-CC8FAEDB3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2ACA4A-3BF7-4E85-94CD-4479E8C222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3A2C53-3518-4918-BD4B-10236DF565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5B357C-FF1D-4701-BCB1-9F592D29D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E9297-A9C1-4114-8BE4-CEAA205BCAE8}" type="datetimeFigureOut">
              <a:rPr lang="en-GB" smtClean="0"/>
              <a:t>28/02/2019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A8B1F7-F6E2-45B2-A2D8-4916FCD42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3F2DF5-F577-457A-944B-6CC87EF31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EF80F-830A-4E90-BDB2-7BBFFEB4A6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5104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C039F-0A29-4FCD-BBA1-54FA9B0BC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30DBA0-9033-479A-9951-0283E502F3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C7DB95-2A73-42A9-8EA1-15D2D42A31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F8C36F8-D6DE-41DE-BF59-3A452C97ED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FD61CD-F057-4556-847D-E247AD049A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57F95B7-FDCF-46AD-9F04-7A76F3C20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E9297-A9C1-4114-8BE4-CEAA205BCAE8}" type="datetimeFigureOut">
              <a:rPr lang="en-GB" smtClean="0"/>
              <a:t>28/02/2019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92A3A70-911A-4414-9298-491C6F315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8EF2FDF-1817-4E2B-A689-BC0B6475A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EF80F-830A-4E90-BDB2-7BBFFEB4A6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95752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813400-A90F-4EE0-B5DF-3A2E5F9D7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BABA79-4053-4B64-B8D8-E97C12E01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E9297-A9C1-4114-8BE4-CEAA205BCAE8}" type="datetimeFigureOut">
              <a:rPr lang="en-GB" smtClean="0"/>
              <a:t>28/02/2019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01B8B8D-00DC-49A3-9982-5AFD19EF8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325BED-C062-4D81-BABB-EF677B201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EF80F-830A-4E90-BDB2-7BBFFEB4A6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29837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F1711EB-E7E6-42DE-BA16-99D7C0A4CD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E9297-A9C1-4114-8BE4-CEAA205BCAE8}" type="datetimeFigureOut">
              <a:rPr lang="en-GB" smtClean="0"/>
              <a:t>28/02/2019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DFCA8F-8B0E-4A46-A578-D179EF8AAD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C58475-C78D-4D27-8153-7F587C033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EF80F-830A-4E90-BDB2-7BBFFEB4A6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6022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1885D-9ED7-4529-A5C6-1BFEFD41B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DCBA5F-2531-4CDE-BCAC-E831D692FB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46A832-1CD6-459B-BFB4-0A53C73BAD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762DD6-D392-4908-BD7C-806823B19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E9297-A9C1-4114-8BE4-CEAA205BCAE8}" type="datetimeFigureOut">
              <a:rPr lang="en-GB" smtClean="0"/>
              <a:t>28/02/2019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DADFB1-5D1C-4B9A-A0B3-29CBDCFD2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F9F310-F258-425A-9C9E-8E48AB557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EF80F-830A-4E90-BDB2-7BBFFEB4A6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3434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E4A45B-1826-4EF5-B8B1-49331E0EC9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CC52CD9-0863-4877-BFCF-EFC224C5C5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AABF0E-181B-4B76-9052-49DB4453E2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8AB031-3F48-4E8C-A894-11B78A42A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E9297-A9C1-4114-8BE4-CEAA205BCAE8}" type="datetimeFigureOut">
              <a:rPr lang="en-GB" smtClean="0"/>
              <a:t>28/02/2019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960A30-20E8-4F9C-AAED-E4F50A96F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67315D-D558-4D5F-821C-B5D832824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EF80F-830A-4E90-BDB2-7BBFFEB4A6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545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C9C605-4A2A-4B42-A961-32A5C3443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FD15EB-4E79-44BF-B50A-BFE5A98C61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AD532-9F4B-4033-8A8C-EEA1ED5086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E9297-A9C1-4114-8BE4-CEAA205BCAE8}" type="datetimeFigureOut">
              <a:rPr lang="en-GB" smtClean="0"/>
              <a:t>28/02/2019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62DF9-B44F-494E-88EF-F87E73624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F01223-14DE-41FD-BC4B-9B29FF39B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EF80F-830A-4E90-BDB2-7BBFFEB4A6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2297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4243A65-8DC5-4A20-99CE-346FA75BCC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198955-63B4-4958-A359-CB544E9CF4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E1B9D6-6B5C-44FD-B83C-A5182F76D2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E9297-A9C1-4114-8BE4-CEAA205BCAE8}" type="datetimeFigureOut">
              <a:rPr lang="en-GB" smtClean="0"/>
              <a:t>28/02/2019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2F760D-060F-4AE1-91C4-823E3C8943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251CFC-AA73-4BFB-9A12-4491120F3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EF80F-830A-4E90-BDB2-7BBFFEB4A6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8307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88C169D-CB5D-4AFF-B2D9-A048AEA345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9B16F0-0D19-40E3-85AB-A7F8786C43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6A8B53-E497-49FF-8EB0-6D4614D2C3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EE9297-A9C1-4114-8BE4-CEAA205BCAE8}" type="datetimeFigureOut">
              <a:rPr lang="en-GB" smtClean="0"/>
              <a:t>28/02/2019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F0EBE0-CE1F-4109-9AEC-2550C4E2E5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9A412A-4401-49A2-B292-A426488109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9EF80F-830A-4E90-BDB2-7BBFFEB4A6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1606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m4a"/><Relationship Id="rId2" Type="http://schemas.microsoft.com/office/2007/relationships/media" Target="../media/media2.m4a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m4a"/><Relationship Id="rId2" Type="http://schemas.microsoft.com/office/2007/relationships/media" Target="../media/media5.m4a"/><Relationship Id="rId1" Type="http://schemas.openxmlformats.org/officeDocument/2006/relationships/tags" Target="../tags/tag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EB87AA4-4EAC-4AC9-9B04-AB0B291715EF}"/>
              </a:ext>
            </a:extLst>
          </p:cNvPr>
          <p:cNvSpPr txBox="1"/>
          <p:nvPr/>
        </p:nvSpPr>
        <p:spPr>
          <a:xfrm>
            <a:off x="1813560" y="264160"/>
            <a:ext cx="85648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Uses of Electromagnets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FF280BF-7454-4947-8590-BAFA4989C6C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136" t="17126" r="37417" b="26257"/>
          <a:stretch/>
        </p:blipFill>
        <p:spPr>
          <a:xfrm>
            <a:off x="2915920" y="2953685"/>
            <a:ext cx="6675120" cy="3904315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620488C1-86A0-4BE3-A36B-4A7EBB24044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749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932"/>
    </mc:Choice>
    <mc:Fallback>
      <p:transition spd="slow" advTm="149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DDB802B-1A92-4876-BEF2-295F653C02D3}"/>
              </a:ext>
            </a:extLst>
          </p:cNvPr>
          <p:cNvSpPr txBox="1"/>
          <p:nvPr/>
        </p:nvSpPr>
        <p:spPr>
          <a:xfrm>
            <a:off x="5036948" y="0"/>
            <a:ext cx="715505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4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Uses of Electromagnets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Question Activity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61B7B63-F599-42AB-B7A9-19770510BB60}"/>
              </a:ext>
            </a:extLst>
          </p:cNvPr>
          <p:cNvSpPr/>
          <p:nvPr/>
        </p:nvSpPr>
        <p:spPr>
          <a:xfrm>
            <a:off x="5398497" y="1591180"/>
            <a:ext cx="6431954" cy="4895149"/>
          </a:xfrm>
          <a:prstGeom prst="roundRect">
            <a:avLst>
              <a:gd name="adj" fmla="val 8752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F4EFDE8-978D-461F-9033-6C2520C0C2CC}"/>
              </a:ext>
            </a:extLst>
          </p:cNvPr>
          <p:cNvSpPr txBox="1"/>
          <p:nvPr/>
        </p:nvSpPr>
        <p:spPr>
          <a:xfrm>
            <a:off x="5610386" y="1591180"/>
            <a:ext cx="622006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How to use this activity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Download the worksheet from the link in the description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Watch the video pausing it if needed to note down key points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Fill out the short answer questions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Use your answers to construct a long answer question on the uses of electromagnets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A5CE336-3E30-4D66-A524-FE44FDE782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607" y="176106"/>
            <a:ext cx="4888341" cy="65177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B4634AEC-1964-461C-A71F-59BBA68AC73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480300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5004"/>
    </mc:Choice>
    <mc:Fallback>
      <p:transition spd="slow" advTm="450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3" grpId="0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1A24C96-DB8E-47BC-B9D7-ADC3A36C936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170" r="22828"/>
          <a:stretch/>
        </p:blipFill>
        <p:spPr>
          <a:xfrm>
            <a:off x="0" y="1241160"/>
            <a:ext cx="5573106" cy="505609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EB87AA4-4EAC-4AC9-9B04-AB0B291715EF}"/>
              </a:ext>
            </a:extLst>
          </p:cNvPr>
          <p:cNvSpPr txBox="1"/>
          <p:nvPr/>
        </p:nvSpPr>
        <p:spPr>
          <a:xfrm>
            <a:off x="0" y="0"/>
            <a:ext cx="12192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GB" sz="6600" b="1" dirty="0">
                <a:solidFill>
                  <a:srgbClr val="00B050"/>
                </a:solidFill>
                <a:latin typeface="Comic Sans MS" panose="030F0702030302020204" pitchFamily="66" charset="0"/>
              </a:rPr>
              <a:t>Uses of Electromagnets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CE5FB9D-1B21-42FD-980D-DEF8C286AB7F}"/>
              </a:ext>
            </a:extLst>
          </p:cNvPr>
          <p:cNvSpPr/>
          <p:nvPr/>
        </p:nvSpPr>
        <p:spPr>
          <a:xfrm>
            <a:off x="5573106" y="1107996"/>
            <a:ext cx="6257344" cy="5628083"/>
          </a:xfrm>
          <a:prstGeom prst="roundRect">
            <a:avLst>
              <a:gd name="adj" fmla="val 8752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9B0B01-4870-445E-83C6-D5A61E1653F0}"/>
              </a:ext>
            </a:extLst>
          </p:cNvPr>
          <p:cNvSpPr txBox="1"/>
          <p:nvPr/>
        </p:nvSpPr>
        <p:spPr>
          <a:xfrm>
            <a:off x="5831767" y="1044326"/>
            <a:ext cx="5573106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200" b="1" dirty="0">
                <a:solidFill>
                  <a:prstClr val="black"/>
                </a:solidFill>
              </a:rPr>
              <a:t>Introduction</a:t>
            </a:r>
          </a:p>
          <a:p>
            <a:pPr lvl="0" algn="just"/>
            <a:r>
              <a:rPr lang="en-US" sz="2400" dirty="0">
                <a:solidFill>
                  <a:prstClr val="black"/>
                </a:solidFill>
              </a:rPr>
              <a:t>When an electric current flows in a wire it creates a magnetic field around the wire. By winding the wire into a coil we can strengthen the magnetic field. Electromagnets are made from coils like this.</a:t>
            </a:r>
          </a:p>
          <a:p>
            <a:pPr lvl="0" algn="just"/>
            <a:endParaRPr lang="en-US" sz="2400" dirty="0">
              <a:solidFill>
                <a:prstClr val="black"/>
              </a:solidFill>
            </a:endParaRPr>
          </a:p>
          <a:p>
            <a:pPr lvl="0" algn="just"/>
            <a:r>
              <a:rPr lang="en-US" sz="2400" dirty="0">
                <a:solidFill>
                  <a:prstClr val="black"/>
                </a:solidFill>
              </a:rPr>
              <a:t>We can make an electromagnet stronger by: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</a:rPr>
              <a:t>wrapping the coil around an iron core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</a:rPr>
              <a:t>adding more turns to the coil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</a:rPr>
              <a:t>increasing the current flowing through the coil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C270E95A-4645-45DD-A7DC-698074E1121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0501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1838"/>
    </mc:Choice>
    <mc:Fallback>
      <p:transition spd="slow" advTm="718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4" grpId="0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5973A00-29AD-40EC-B939-C622A33EC1C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136" t="17126" r="37417" b="26257"/>
          <a:stretch/>
        </p:blipFill>
        <p:spPr>
          <a:xfrm>
            <a:off x="-1" y="1973178"/>
            <a:ext cx="6457152" cy="377682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EB87AA4-4EAC-4AC9-9B04-AB0B291715EF}"/>
              </a:ext>
            </a:extLst>
          </p:cNvPr>
          <p:cNvSpPr txBox="1"/>
          <p:nvPr/>
        </p:nvSpPr>
        <p:spPr>
          <a:xfrm>
            <a:off x="0" y="0"/>
            <a:ext cx="12192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6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Uses of Electromagnets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CE5FB9D-1B21-42FD-980D-DEF8C286AB7F}"/>
              </a:ext>
            </a:extLst>
          </p:cNvPr>
          <p:cNvSpPr/>
          <p:nvPr/>
        </p:nvSpPr>
        <p:spPr>
          <a:xfrm>
            <a:off x="6424258" y="1107996"/>
            <a:ext cx="5630780" cy="5628083"/>
          </a:xfrm>
          <a:prstGeom prst="roundRect">
            <a:avLst>
              <a:gd name="adj" fmla="val 8752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9B0B01-4870-445E-83C6-D5A61E1653F0}"/>
              </a:ext>
            </a:extLst>
          </p:cNvPr>
          <p:cNvSpPr txBox="1"/>
          <p:nvPr/>
        </p:nvSpPr>
        <p:spPr>
          <a:xfrm>
            <a:off x="6561221" y="1044326"/>
            <a:ext cx="5493816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200" b="1" dirty="0">
                <a:solidFill>
                  <a:prstClr val="black"/>
                </a:solidFill>
              </a:rPr>
              <a:t>Circuit Breaker</a:t>
            </a:r>
          </a:p>
          <a:p>
            <a:pPr marL="457200" lvl="0" indent="-457200" algn="just">
              <a:buFont typeface="+mj-lt"/>
              <a:buAutoNum type="arabicPeriod"/>
            </a:pPr>
            <a:r>
              <a:rPr lang="en-US" sz="2400" dirty="0">
                <a:solidFill>
                  <a:prstClr val="black"/>
                </a:solidFill>
              </a:rPr>
              <a:t>A spring-loaded push switch is held in the closed position by a spring-loaded soft iron bolt.</a:t>
            </a:r>
          </a:p>
          <a:p>
            <a:pPr marL="457200" lvl="0" indent="-457200" algn="just">
              <a:buFont typeface="+mj-lt"/>
              <a:buAutoNum type="arabicPeriod"/>
            </a:pPr>
            <a:r>
              <a:rPr lang="en-US" sz="2400" dirty="0">
                <a:solidFill>
                  <a:prstClr val="black"/>
                </a:solidFill>
              </a:rPr>
              <a:t>An electromagnet is arranged so that it can pull the bolt away from the switch.</a:t>
            </a:r>
          </a:p>
          <a:p>
            <a:pPr marL="457200" lvl="0" indent="-457200" algn="just">
              <a:buFont typeface="+mj-lt"/>
              <a:buAutoNum type="arabicPeriod"/>
            </a:pPr>
            <a:r>
              <a:rPr lang="en-US" sz="2400" dirty="0">
                <a:solidFill>
                  <a:prstClr val="black"/>
                </a:solidFill>
              </a:rPr>
              <a:t>When the live wire carries the usual operating current, the electromagnet is not strong enough to separate the contacts.</a:t>
            </a:r>
          </a:p>
          <a:p>
            <a:pPr marL="457200" lvl="0" indent="-457200" algn="just">
              <a:buFont typeface="+mj-lt"/>
              <a:buAutoNum type="arabicPeriod"/>
            </a:pPr>
            <a:r>
              <a:rPr lang="en-US" sz="2400" dirty="0">
                <a:solidFill>
                  <a:prstClr val="black"/>
                </a:solidFill>
              </a:rPr>
              <a:t>If something goes wrong with the appliance and a large current flows </a:t>
            </a:r>
          </a:p>
          <a:p>
            <a:pPr marL="457200" lvl="0" indent="-457200" algn="just">
              <a:buFont typeface="+mj-lt"/>
              <a:buAutoNum type="arabicPeriod"/>
            </a:pPr>
            <a:r>
              <a:rPr lang="en-US" sz="2400" dirty="0">
                <a:solidFill>
                  <a:prstClr val="black"/>
                </a:solidFill>
              </a:rPr>
              <a:t>The electromagnet will pull hard enough to separate the contacts and break the circuit.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FED81162-C338-4856-A44A-009ECA30A40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2569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9707"/>
    </mc:Choice>
    <mc:Fallback>
      <p:transition spd="slow" advTm="1297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EB87AA4-4EAC-4AC9-9B04-AB0B291715EF}"/>
              </a:ext>
            </a:extLst>
          </p:cNvPr>
          <p:cNvSpPr txBox="1"/>
          <p:nvPr/>
        </p:nvSpPr>
        <p:spPr>
          <a:xfrm>
            <a:off x="0" y="0"/>
            <a:ext cx="12192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6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Uses of Electromagnets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EE89ADF-B2E0-46C2-907E-340F453F6DC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136" t="17126" r="37417" b="26257"/>
          <a:stretch/>
        </p:blipFill>
        <p:spPr>
          <a:xfrm>
            <a:off x="0" y="1350627"/>
            <a:ext cx="7741993" cy="452833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D71069E-1A2F-4D3D-BFCB-5A44E43A27D6}"/>
              </a:ext>
            </a:extLst>
          </p:cNvPr>
          <p:cNvSpPr/>
          <p:nvPr/>
        </p:nvSpPr>
        <p:spPr>
          <a:xfrm>
            <a:off x="7668125" y="4420499"/>
            <a:ext cx="4235114" cy="1569660"/>
          </a:xfrm>
          <a:prstGeom prst="rect">
            <a:avLst/>
          </a:prstGeom>
          <a:ln w="28575">
            <a:solidFill>
              <a:srgbClr val="00B0F0"/>
            </a:solidFill>
            <a:prstDash val="dash"/>
          </a:ln>
        </p:spPr>
        <p:txBody>
          <a:bodyPr wrap="square">
            <a:spAutoFit/>
          </a:bodyPr>
          <a:lstStyle/>
          <a:p>
            <a:pPr algn="just"/>
            <a:r>
              <a:rPr lang="en-US" sz="2400" b="1" dirty="0"/>
              <a:t>Explain what happens when a current larger than 15A flows. The answer has been started for you.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1400933-5BFD-457E-BE31-418D57B1FD12}"/>
              </a:ext>
            </a:extLst>
          </p:cNvPr>
          <p:cNvSpPr/>
          <p:nvPr/>
        </p:nvSpPr>
        <p:spPr>
          <a:xfrm>
            <a:off x="7668127" y="1350627"/>
            <a:ext cx="4235115" cy="830997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57150">
            <a:solidFill>
              <a:srgbClr val="FF0000"/>
            </a:solidFill>
            <a:prstDash val="solid"/>
          </a:ln>
        </p:spPr>
        <p:txBody>
          <a:bodyPr wrap="square">
            <a:spAutoFit/>
          </a:bodyPr>
          <a:lstStyle/>
          <a:p>
            <a:pPr algn="just"/>
            <a:r>
              <a:rPr lang="en-US" sz="2400" b="1" dirty="0"/>
              <a:t>What turns the electromagnet on?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E12A1D4-43FB-4372-97E6-8BDAFC0A016B}"/>
              </a:ext>
            </a:extLst>
          </p:cNvPr>
          <p:cNvSpPr/>
          <p:nvPr/>
        </p:nvSpPr>
        <p:spPr>
          <a:xfrm>
            <a:off x="7668125" y="2333188"/>
            <a:ext cx="4235115" cy="830997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57150">
            <a:solidFill>
              <a:srgbClr val="FF0000"/>
            </a:solidFill>
            <a:prstDash val="solid"/>
          </a:ln>
        </p:spPr>
        <p:txBody>
          <a:bodyPr wrap="square">
            <a:spAutoFit/>
          </a:bodyPr>
          <a:lstStyle/>
          <a:p>
            <a:pPr algn="just"/>
            <a:r>
              <a:rPr lang="en-US" sz="2400" b="1" dirty="0"/>
              <a:t>What happens to the bolt when the electromagnet turns on?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73C0165-7894-4458-9E17-4CEE3859417D}"/>
              </a:ext>
            </a:extLst>
          </p:cNvPr>
          <p:cNvSpPr/>
          <p:nvPr/>
        </p:nvSpPr>
        <p:spPr>
          <a:xfrm>
            <a:off x="7668125" y="3346871"/>
            <a:ext cx="4235114" cy="830997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57150">
            <a:solidFill>
              <a:srgbClr val="FF0000"/>
            </a:solidFill>
            <a:prstDash val="solid"/>
          </a:ln>
        </p:spPr>
        <p:txBody>
          <a:bodyPr wrap="square">
            <a:spAutoFit/>
          </a:bodyPr>
          <a:lstStyle/>
          <a:p>
            <a:pPr algn="just"/>
            <a:r>
              <a:rPr lang="en-US" sz="2400" b="1" dirty="0"/>
              <a:t>What happens to the switch when the bolt is pulled out?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AE0B5825-7C16-4898-A17B-70D02387959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257319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6243"/>
    </mc:Choice>
    <mc:Fallback>
      <p:transition spd="slow" advTm="1062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/>
      <p:bldP spid="10" grpId="0" animBg="1"/>
      <p:bldP spid="11" grpId="0" animBg="1"/>
      <p:bldP spid="12" grpId="0" animBg="1"/>
      <p:bldP spid="13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5|11.8|7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3.8|14.2|21.2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634</TotalTime>
  <Words>262</Words>
  <Application>Microsoft Office PowerPoint</Application>
  <PresentationFormat>Widescreen</PresentationFormat>
  <Paragraphs>28</Paragraphs>
  <Slides>5</Slides>
  <Notes>0</Notes>
  <HiddenSlides>0</HiddenSlides>
  <MMClips>5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Chalky Chalk</dc:creator>
  <cp:lastModifiedBy>Chalky Chalk</cp:lastModifiedBy>
  <cp:revision>4</cp:revision>
  <dcterms:created xsi:type="dcterms:W3CDTF">2019-02-28T21:58:42Z</dcterms:created>
  <dcterms:modified xsi:type="dcterms:W3CDTF">2019-03-01T08:32:50Z</dcterms:modified>
</cp:coreProperties>
</file>