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5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636C3-26AC-486A-906A-308BA2173F68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9CE3-50F5-484E-BD32-56160B9A21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7839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636C3-26AC-486A-906A-308BA2173F68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9CE3-50F5-484E-BD32-56160B9A21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522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636C3-26AC-486A-906A-308BA2173F68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9CE3-50F5-484E-BD32-56160B9A21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6258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636C3-26AC-486A-906A-308BA2173F68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9CE3-50F5-484E-BD32-56160B9A21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002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636C3-26AC-486A-906A-308BA2173F68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9CE3-50F5-484E-BD32-56160B9A21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8332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636C3-26AC-486A-906A-308BA2173F68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9CE3-50F5-484E-BD32-56160B9A21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20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636C3-26AC-486A-906A-308BA2173F68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9CE3-50F5-484E-BD32-56160B9A21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8903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636C3-26AC-486A-906A-308BA2173F68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9CE3-50F5-484E-BD32-56160B9A21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3425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636C3-26AC-486A-906A-308BA2173F68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9CE3-50F5-484E-BD32-56160B9A21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6065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636C3-26AC-486A-906A-308BA2173F68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9CE3-50F5-484E-BD32-56160B9A21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9879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636C3-26AC-486A-906A-308BA2173F68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9CE3-50F5-484E-BD32-56160B9A21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435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636C3-26AC-486A-906A-308BA2173F68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6A9CE3-50F5-484E-BD32-56160B9A21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082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1ABB247-EA4A-4022-B67C-73BA401A784D}"/>
              </a:ext>
            </a:extLst>
          </p:cNvPr>
          <p:cNvSpPr txBox="1">
            <a:spLocks/>
          </p:cNvSpPr>
          <p:nvPr/>
        </p:nvSpPr>
        <p:spPr>
          <a:xfrm>
            <a:off x="1472749" y="153451"/>
            <a:ext cx="5177415" cy="112474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solidFill>
                  <a:srgbClr val="00B050"/>
                </a:solidFill>
                <a:latin typeface="Comic Sans MS" pitchFamily="66" charset="0"/>
              </a:rPr>
              <a:t>Uses of Glucose</a:t>
            </a:r>
            <a:endParaRPr lang="en-GB" sz="2400" b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02E14D-B418-4213-99AA-D9DC5A1FBE47}"/>
              </a:ext>
            </a:extLst>
          </p:cNvPr>
          <p:cNvSpPr txBox="1"/>
          <p:nvPr/>
        </p:nvSpPr>
        <p:spPr>
          <a:xfrm>
            <a:off x="4144616" y="0"/>
            <a:ext cx="2713384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kern="0" dirty="0">
                <a:solidFill>
                  <a:prstClr val="black"/>
                </a:solidFill>
                <a:latin typeface="Calibri"/>
              </a:rPr>
              <a:t>Y7 Bio 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AO:  Data presentation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B72080-B0E0-42C6-A584-181D78A10F40}"/>
              </a:ext>
            </a:extLst>
          </p:cNvPr>
          <p:cNvSpPr txBox="1"/>
          <p:nvPr/>
        </p:nvSpPr>
        <p:spPr>
          <a:xfrm>
            <a:off x="0" y="12619"/>
            <a:ext cx="1472749" cy="135421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kern="0" dirty="0">
                <a:solidFill>
                  <a:prstClr val="black"/>
                </a:solidFill>
                <a:latin typeface="Calibri"/>
              </a:rPr>
              <a:t>Key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Words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kern="0" dirty="0">
                <a:solidFill>
                  <a:prstClr val="black"/>
                </a:solidFill>
                <a:latin typeface="Calibri"/>
              </a:rPr>
              <a:t>Storage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Respiration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kern="0" dirty="0">
                <a:solidFill>
                  <a:prstClr val="black"/>
                </a:solidFill>
                <a:latin typeface="Calibri"/>
              </a:rPr>
              <a:t>Growth</a:t>
            </a:r>
            <a:endParaRPr kumimoji="0" lang="en-GB" sz="140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A11BF9-00D8-4095-B25E-14AF0FE14989}"/>
              </a:ext>
            </a:extLst>
          </p:cNvPr>
          <p:cNvSpPr txBox="1"/>
          <p:nvPr/>
        </p:nvSpPr>
        <p:spPr>
          <a:xfrm>
            <a:off x="1544177" y="797449"/>
            <a:ext cx="5260587" cy="52322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GB" sz="1400" b="1" dirty="0"/>
              <a:t>Before the lesson highlight key words or phrases in the information below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41D9EA-1BE4-4A99-8AF7-D9E1F17EBBB3}"/>
              </a:ext>
            </a:extLst>
          </p:cNvPr>
          <p:cNvSpPr/>
          <p:nvPr/>
        </p:nvSpPr>
        <p:spPr>
          <a:xfrm>
            <a:off x="3594970" y="1506694"/>
            <a:ext cx="3209794" cy="1200329"/>
          </a:xfrm>
          <a:prstGeom prst="rect">
            <a:avLst/>
          </a:prstGeom>
          <a:ln w="28575">
            <a:solidFill>
              <a:srgbClr val="00B0F0"/>
            </a:solidFill>
            <a:prstDash val="lgDash"/>
          </a:ln>
        </p:spPr>
        <p:txBody>
          <a:bodyPr wrap="square">
            <a:spAutoFit/>
          </a:bodyPr>
          <a:lstStyle/>
          <a:p>
            <a:pPr algn="just" defTabSz="914400"/>
            <a:r>
              <a:rPr lang="en-GB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The </a:t>
            </a:r>
            <a:r>
              <a:rPr lang="en-GB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glucose</a:t>
            </a:r>
            <a:r>
              <a:rPr lang="en-GB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 made in photosynthesis is transported around the </a:t>
            </a:r>
            <a:r>
              <a:rPr lang="en-GB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plant</a:t>
            </a:r>
            <a:r>
              <a:rPr lang="en-GB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 as soluble sugars. </a:t>
            </a:r>
            <a:r>
              <a:rPr lang="en-GB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Glucose</a:t>
            </a:r>
            <a:r>
              <a:rPr lang="en-GB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 is </a:t>
            </a:r>
            <a:r>
              <a:rPr lang="en-GB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used</a:t>
            </a:r>
            <a:r>
              <a:rPr lang="en-GB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 in respiration to release energy for </a:t>
            </a:r>
            <a:r>
              <a:rPr lang="en-GB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use</a:t>
            </a:r>
            <a:r>
              <a:rPr lang="en-GB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 by the </a:t>
            </a:r>
            <a:r>
              <a:rPr lang="en-GB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plant's</a:t>
            </a:r>
            <a:r>
              <a:rPr lang="en-GB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 cells. However, </a:t>
            </a:r>
            <a:r>
              <a:rPr lang="en-GB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glucose</a:t>
            </a:r>
            <a:r>
              <a:rPr lang="en-GB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 is converted into insoluble substances for storage.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E826AEF5-E28A-4289-A1C8-579D97C12B6A}"/>
              </a:ext>
            </a:extLst>
          </p:cNvPr>
          <p:cNvSpPr/>
          <p:nvPr/>
        </p:nvSpPr>
        <p:spPr>
          <a:xfrm>
            <a:off x="4800256" y="1145304"/>
            <a:ext cx="513567" cy="3507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B60FACC-C0B1-43B1-9E78-FC3E08346B62}"/>
              </a:ext>
            </a:extLst>
          </p:cNvPr>
          <p:cNvSpPr/>
          <p:nvPr/>
        </p:nvSpPr>
        <p:spPr>
          <a:xfrm>
            <a:off x="144517" y="1496033"/>
            <a:ext cx="3316735" cy="433965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sz="1200" b="1" dirty="0"/>
              <a:t>Use of Glucose SPAG Activity</a:t>
            </a:r>
            <a:endParaRPr lang="en-US" sz="1200" dirty="0"/>
          </a:p>
          <a:p>
            <a:r>
              <a:rPr lang="en-US" sz="1200" dirty="0"/>
              <a:t>The </a:t>
            </a:r>
            <a:r>
              <a:rPr lang="en-US" sz="1200" dirty="0" err="1"/>
              <a:t>glicose</a:t>
            </a:r>
            <a:r>
              <a:rPr lang="en-US" sz="1200" dirty="0"/>
              <a:t> made in photosynthesis is </a:t>
            </a:r>
            <a:r>
              <a:rPr lang="en-US" sz="1200" dirty="0" err="1"/>
              <a:t>transpported</a:t>
            </a:r>
            <a:r>
              <a:rPr lang="en-US" sz="1200" dirty="0"/>
              <a:t> around the plant as soluble sugar’s. Glucose is used in respiration to release energy for use by the plant's cells. However glucose is converted in insoluble substances’ for storage.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200" dirty="0" err="1"/>
              <a:t>Plints</a:t>
            </a:r>
            <a:r>
              <a:rPr lang="en-US" sz="1200" dirty="0"/>
              <a:t> use some of the glucose </a:t>
            </a:r>
            <a:r>
              <a:rPr lang="en-US" sz="1200" dirty="0" err="1"/>
              <a:t>theyy</a:t>
            </a:r>
            <a:r>
              <a:rPr lang="en-US" sz="1200" dirty="0"/>
              <a:t> produce for respiration.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200" dirty="0"/>
              <a:t>Respiration </a:t>
            </a:r>
            <a:r>
              <a:rPr lang="en-US" sz="1200" dirty="0" err="1"/>
              <a:t>ocurs</a:t>
            </a:r>
            <a:r>
              <a:rPr lang="en-US" sz="1200" dirty="0"/>
              <a:t> in the mitochondria (in cells).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200" dirty="0"/>
              <a:t>Glucose which is </a:t>
            </a:r>
            <a:r>
              <a:rPr lang="en-US" sz="1200" dirty="0" err="1"/>
              <a:t>solubled</a:t>
            </a:r>
            <a:r>
              <a:rPr lang="en-US" sz="1200" dirty="0"/>
              <a:t> is converted into insoluble starch for storage.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200" dirty="0"/>
              <a:t>glucose is turned into lipids (fat’s &amp; oils) four storing in seeds. Seeds Also store starch.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200" dirty="0"/>
              <a:t>Glucose, along </a:t>
            </a:r>
            <a:r>
              <a:rPr lang="en-US" sz="1200" dirty="0" err="1"/>
              <a:t>wi</a:t>
            </a:r>
            <a:r>
              <a:rPr lang="en-US" sz="1200" dirty="0"/>
              <a:t> another sugar called fructose, is turned into </a:t>
            </a:r>
            <a:r>
              <a:rPr lang="en-US" sz="1200" dirty="0" err="1"/>
              <a:t>sucroses</a:t>
            </a:r>
            <a:r>
              <a:rPr lang="en-US" sz="1200" dirty="0"/>
              <a:t> for storing in fruits.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200" dirty="0"/>
              <a:t>Glucose are converted into cellulose for </a:t>
            </a:r>
            <a:r>
              <a:rPr lang="en-US" sz="1200" dirty="0" err="1"/>
              <a:t>makking</a:t>
            </a:r>
            <a:r>
              <a:rPr lang="en-US" sz="1200" dirty="0"/>
              <a:t> cell walls, </a:t>
            </a:r>
            <a:r>
              <a:rPr lang="en-US" sz="1200" dirty="0" err="1"/>
              <a:t>especialy</a:t>
            </a:r>
            <a:r>
              <a:rPr lang="en-US" sz="1200" dirty="0"/>
              <a:t> in a rapidly growing plant.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200" dirty="0"/>
              <a:t>Glucose is combined with nitrogenates (collected from the soil) to make </a:t>
            </a:r>
            <a:r>
              <a:rPr lang="en-US" sz="1200" dirty="0" err="1"/>
              <a:t>ammino</a:t>
            </a:r>
            <a:r>
              <a:rPr lang="en-US" sz="1200" dirty="0"/>
              <a:t> acids, which are them made </a:t>
            </a:r>
            <a:r>
              <a:rPr lang="en-US" sz="1200" dirty="0" err="1"/>
              <a:t>intoo</a:t>
            </a:r>
            <a:r>
              <a:rPr lang="en-US" sz="1200" dirty="0"/>
              <a:t> proteins. 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D05FFB0F-75CB-4DDD-BE57-A99CEBF793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25701"/>
              </p:ext>
            </p:extLst>
          </p:nvPr>
        </p:nvGraphicFramePr>
        <p:xfrm>
          <a:off x="188030" y="7255481"/>
          <a:ext cx="2949411" cy="172212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907669">
                  <a:extLst>
                    <a:ext uri="{9D8B030D-6E8A-4147-A177-3AD203B41FA5}">
                      <a16:colId xmlns:a16="http://schemas.microsoft.com/office/drawing/2014/main" val="2204105054"/>
                    </a:ext>
                  </a:extLst>
                </a:gridCol>
                <a:gridCol w="363255">
                  <a:extLst>
                    <a:ext uri="{9D8B030D-6E8A-4147-A177-3AD203B41FA5}">
                      <a16:colId xmlns:a16="http://schemas.microsoft.com/office/drawing/2014/main" val="881372673"/>
                    </a:ext>
                  </a:extLst>
                </a:gridCol>
                <a:gridCol w="498723">
                  <a:extLst>
                    <a:ext uri="{9D8B030D-6E8A-4147-A177-3AD203B41FA5}">
                      <a16:colId xmlns:a16="http://schemas.microsoft.com/office/drawing/2014/main" val="1627720431"/>
                    </a:ext>
                  </a:extLst>
                </a:gridCol>
                <a:gridCol w="340521">
                  <a:extLst>
                    <a:ext uri="{9D8B030D-6E8A-4147-A177-3AD203B41FA5}">
                      <a16:colId xmlns:a16="http://schemas.microsoft.com/office/drawing/2014/main" val="3892465288"/>
                    </a:ext>
                  </a:extLst>
                </a:gridCol>
                <a:gridCol w="839243">
                  <a:extLst>
                    <a:ext uri="{9D8B030D-6E8A-4147-A177-3AD203B41FA5}">
                      <a16:colId xmlns:a16="http://schemas.microsoft.com/office/drawing/2014/main" val="4057609277"/>
                    </a:ext>
                  </a:extLst>
                </a:gridCol>
              </a:tblGrid>
              <a:tr h="248085">
                <a:tc rowSpan="2"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Photosynthesis rate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Plant growth (cm)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Average  (cm)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9632181"/>
                  </a:ext>
                </a:extLst>
              </a:tr>
              <a:tr h="150623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0772991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5195836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7552770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8502778"/>
                  </a:ext>
                </a:extLst>
              </a:tr>
              <a:tr h="169994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1774771"/>
                  </a:ext>
                </a:extLst>
              </a:tr>
            </a:tbl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A559DF00-DEE2-40E7-B245-527336B779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53" r="24266" b="9545"/>
          <a:stretch/>
        </p:blipFill>
        <p:spPr>
          <a:xfrm>
            <a:off x="3461252" y="5652489"/>
            <a:ext cx="3331982" cy="320598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76ADF4D-245E-478F-899E-AE324715BF8D}"/>
              </a:ext>
            </a:extLst>
          </p:cNvPr>
          <p:cNvSpPr txBox="1"/>
          <p:nvPr/>
        </p:nvSpPr>
        <p:spPr>
          <a:xfrm>
            <a:off x="164805" y="6100583"/>
            <a:ext cx="2972636" cy="830997"/>
          </a:xfrm>
          <a:prstGeom prst="rect">
            <a:avLst/>
          </a:prstGeom>
          <a:solidFill>
            <a:srgbClr val="F79646">
              <a:lumMod val="40000"/>
              <a:lumOff val="6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kern="0" dirty="0">
                <a:solidFill>
                  <a:sysClr val="windowText" lastClr="000000"/>
                </a:solidFill>
              </a:rPr>
              <a:t>Task</a:t>
            </a:r>
            <a:endParaRPr kumimoji="0" lang="en-GB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Complete the averages in the table</a:t>
            </a: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200" kern="0" dirty="0">
                <a:solidFill>
                  <a:sysClr val="windowText" lastClr="000000"/>
                </a:solidFill>
              </a:rPr>
              <a:t>Use the averages to complete a graph of the results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5203B47-44B7-4A6A-875A-DE0BED7450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511" t="17830" r="32283"/>
          <a:stretch/>
        </p:blipFill>
        <p:spPr>
          <a:xfrm>
            <a:off x="3597172" y="2814589"/>
            <a:ext cx="3052991" cy="281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9211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230</Words>
  <Application>Microsoft Office PowerPoint</Application>
  <PresentationFormat>On-screen Show (4:3)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Chalky Chalk</dc:creator>
  <cp:lastModifiedBy>Chalky Chalk</cp:lastModifiedBy>
  <cp:revision>2</cp:revision>
  <dcterms:created xsi:type="dcterms:W3CDTF">2018-06-18T19:43:06Z</dcterms:created>
  <dcterms:modified xsi:type="dcterms:W3CDTF">2018-06-18T19:56:32Z</dcterms:modified>
</cp:coreProperties>
</file>