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5" autoAdjust="0"/>
    <p:restoredTop sz="94660"/>
  </p:normalViewPr>
  <p:slideViewPr>
    <p:cSldViewPr snapToGrid="0">
      <p:cViewPr varScale="1">
        <p:scale>
          <a:sx n="50" d="100"/>
          <a:sy n="50" d="100"/>
        </p:scale>
        <p:origin x="141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E636C3-26AC-486A-906A-308BA2173F68}" type="datetimeFigureOut">
              <a:rPr lang="en-GB" smtClean="0"/>
              <a:t>25/03/2020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3987839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E636C3-26AC-486A-906A-308BA2173F68}" type="datetimeFigureOut">
              <a:rPr lang="en-GB" smtClean="0"/>
              <a:t>25/03/2020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4227522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E636C3-26AC-486A-906A-308BA2173F68}" type="datetimeFigureOut">
              <a:rPr lang="en-GB" smtClean="0"/>
              <a:t>25/03/2020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866258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E636C3-26AC-486A-906A-308BA2173F68}" type="datetimeFigureOut">
              <a:rPr lang="en-GB" smtClean="0"/>
              <a:t>25/03/2020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71002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E636C3-26AC-486A-906A-308BA2173F68}" type="datetimeFigureOut">
              <a:rPr lang="en-GB" smtClean="0"/>
              <a:t>25/03/2020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1998332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E636C3-26AC-486A-906A-308BA2173F68}" type="datetimeFigureOut">
              <a:rPr lang="en-GB" smtClean="0"/>
              <a:t>25/03/2020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10320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E636C3-26AC-486A-906A-308BA2173F68}" type="datetimeFigureOut">
              <a:rPr lang="en-GB" smtClean="0"/>
              <a:t>25/03/2020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3338903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CE636C3-26AC-486A-906A-308BA2173F68}" type="datetimeFigureOut">
              <a:rPr lang="en-GB" smtClean="0"/>
              <a:t>25/03/2020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2943425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CE636C3-26AC-486A-906A-308BA2173F68}" type="datetimeFigureOut">
              <a:rPr lang="en-GB" smtClean="0"/>
              <a:t>25/03/2020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3506065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E636C3-26AC-486A-906A-308BA2173F68}" type="datetimeFigureOut">
              <a:rPr lang="en-GB" smtClean="0"/>
              <a:t>25/03/2020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2149879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E636C3-26AC-486A-906A-308BA2173F68}" type="datetimeFigureOut">
              <a:rPr lang="en-GB" smtClean="0"/>
              <a:t>25/03/2020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327435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4CE636C3-26AC-486A-906A-308BA2173F68}" type="datetimeFigureOut">
              <a:rPr lang="en-GB" smtClean="0"/>
              <a:t>25/03/2020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E26A9CE3-50F5-484E-BD32-56160B9A2174}" type="slidenum">
              <a:rPr lang="en-GB" smtClean="0"/>
              <a:t>‹#›</a:t>
            </a:fld>
            <a:endParaRPr lang="en-GB"/>
          </a:p>
        </p:txBody>
      </p:sp>
    </p:spTree>
    <p:extLst>
      <p:ext uri="{BB962C8B-B14F-4D97-AF65-F5344CB8AC3E}">
        <p14:creationId xmlns:p14="http://schemas.microsoft.com/office/powerpoint/2010/main" val="1170820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1ABB247-EA4A-4022-B67C-73BA401A784D}"/>
              </a:ext>
            </a:extLst>
          </p:cNvPr>
          <p:cNvSpPr txBox="1">
            <a:spLocks/>
          </p:cNvSpPr>
          <p:nvPr/>
        </p:nvSpPr>
        <p:spPr>
          <a:xfrm>
            <a:off x="1" y="86836"/>
            <a:ext cx="4144615" cy="1124744"/>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2400" b="1" dirty="0">
                <a:solidFill>
                  <a:srgbClr val="00B050"/>
                </a:solidFill>
                <a:latin typeface="Comic Sans MS" pitchFamily="66" charset="0"/>
              </a:rPr>
              <a:t>Leaf Structure</a:t>
            </a:r>
            <a:endParaRPr lang="en-GB" sz="2400" b="1" dirty="0">
              <a:solidFill>
                <a:srgbClr val="00B050"/>
              </a:solidFill>
              <a:latin typeface="Comic Sans MS" pitchFamily="66" charset="0"/>
            </a:endParaRPr>
          </a:p>
        </p:txBody>
      </p:sp>
      <p:sp>
        <p:nvSpPr>
          <p:cNvPr id="5" name="TextBox 4">
            <a:extLst>
              <a:ext uri="{FF2B5EF4-FFF2-40B4-BE49-F238E27FC236}">
                <a16:creationId xmlns:a16="http://schemas.microsoft.com/office/drawing/2014/main" id="{7402E14D-B418-4213-99AA-D9DC5A1FBE47}"/>
              </a:ext>
            </a:extLst>
          </p:cNvPr>
          <p:cNvSpPr txBox="1"/>
          <p:nvPr/>
        </p:nvSpPr>
        <p:spPr>
          <a:xfrm>
            <a:off x="4144615" y="7744"/>
            <a:ext cx="2713384" cy="707886"/>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kern="0" dirty="0">
                <a:solidFill>
                  <a:prstClr val="black"/>
                </a:solidFill>
                <a:latin typeface="Calibri"/>
              </a:rPr>
              <a:t>Y7 Bio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prstClr val="black"/>
                </a:solidFill>
                <a:effectLst/>
                <a:uLnTx/>
                <a:uFillTx/>
                <a:latin typeface="Calibri"/>
                <a:ea typeface="+mn-ea"/>
                <a:cs typeface="+mn-cs"/>
              </a:rPr>
              <a:t>AO:  Writing</a:t>
            </a:r>
          </a:p>
        </p:txBody>
      </p:sp>
      <p:pic>
        <p:nvPicPr>
          <p:cNvPr id="18" name="Picture 17">
            <a:extLst>
              <a:ext uri="{FF2B5EF4-FFF2-40B4-BE49-F238E27FC236}">
                <a16:creationId xmlns:a16="http://schemas.microsoft.com/office/drawing/2014/main" id="{CCCB30A0-82C3-4653-BD20-08031CD57763}"/>
              </a:ext>
            </a:extLst>
          </p:cNvPr>
          <p:cNvPicPr>
            <a:picLocks noChangeAspect="1"/>
          </p:cNvPicPr>
          <p:nvPr/>
        </p:nvPicPr>
        <p:blipFill rotWithShape="1">
          <a:blip r:embed="rId2"/>
          <a:srcRect l="6878" t="11393" r="30578" b="9170"/>
          <a:stretch/>
        </p:blipFill>
        <p:spPr>
          <a:xfrm>
            <a:off x="3504576" y="763449"/>
            <a:ext cx="2993184" cy="2138476"/>
          </a:xfrm>
          <a:prstGeom prst="rect">
            <a:avLst/>
          </a:prstGeom>
        </p:spPr>
      </p:pic>
      <p:sp>
        <p:nvSpPr>
          <p:cNvPr id="19" name="TextBox 18">
            <a:extLst>
              <a:ext uri="{FF2B5EF4-FFF2-40B4-BE49-F238E27FC236}">
                <a16:creationId xmlns:a16="http://schemas.microsoft.com/office/drawing/2014/main" id="{69A328D3-658E-49F0-94C7-C27319241AF1}"/>
              </a:ext>
            </a:extLst>
          </p:cNvPr>
          <p:cNvSpPr txBox="1"/>
          <p:nvPr/>
        </p:nvSpPr>
        <p:spPr>
          <a:xfrm>
            <a:off x="101639" y="57713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51D1238C-1493-41D5-BB2F-2412734D9253}"/>
              </a:ext>
            </a:extLst>
          </p:cNvPr>
          <p:cNvSpPr/>
          <p:nvPr/>
        </p:nvSpPr>
        <p:spPr>
          <a:xfrm>
            <a:off x="101639" y="948453"/>
            <a:ext cx="3184580" cy="280076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28575">
            <a:solidFill>
              <a:srgbClr val="7030A0"/>
            </a:solidFill>
            <a:prstDash val="solid"/>
          </a:ln>
        </p:spPr>
        <p:txBody>
          <a:bodyPr wrap="square">
            <a:spAutoFit/>
          </a:bodyPr>
          <a:lstStyle/>
          <a:p>
            <a:pPr algn="just"/>
            <a:r>
              <a:rPr lang="en-US" sz="1100" b="1" dirty="0"/>
              <a:t>Functions of a Leaf</a:t>
            </a:r>
          </a:p>
          <a:p>
            <a:pPr algn="just"/>
            <a:r>
              <a:rPr lang="en-US" sz="1100" b="1" dirty="0"/>
              <a:t>Photosynthesi</a:t>
            </a:r>
            <a:r>
              <a:rPr lang="en-US" sz="1100" dirty="0"/>
              <a:t>s: This is the most important function of a leaf. They contain chloroplasts which have the pigment chlorophyll that is responsible for helping in photosynthesis. The prepared food is transported to the other parts of the plant via phloem tissue.</a:t>
            </a:r>
          </a:p>
          <a:p>
            <a:pPr algn="just"/>
            <a:r>
              <a:rPr lang="en-US" sz="1100" b="1" dirty="0"/>
              <a:t>Helps the plant breathe</a:t>
            </a:r>
            <a:r>
              <a:rPr lang="en-US" sz="1100" dirty="0"/>
              <a:t>: The epidermis of the leaf contains guard cells that control and regulate the small pores on the undersurface of the leaves. These pores are called stomata. Stomata are responsible for regulating water in and out of the cell. It is also responsible for the exchange of gases across the epidermis.</a:t>
            </a:r>
          </a:p>
          <a:p>
            <a:pPr algn="just"/>
            <a:r>
              <a:rPr lang="en-US" sz="1100" b="1" dirty="0"/>
              <a:t>Storage of food</a:t>
            </a:r>
            <a:r>
              <a:rPr lang="en-US" sz="1100" dirty="0"/>
              <a:t>: In some plants, the leaves are modified to store food. The glucose produced can be stored as starch</a:t>
            </a:r>
          </a:p>
        </p:txBody>
      </p:sp>
      <p:sp>
        <p:nvSpPr>
          <p:cNvPr id="21" name="Rectangle 20">
            <a:extLst>
              <a:ext uri="{FF2B5EF4-FFF2-40B4-BE49-F238E27FC236}">
                <a16:creationId xmlns:a16="http://schemas.microsoft.com/office/drawing/2014/main" id="{C59318E5-A7E1-4D25-811B-6E7ACF435CB3}"/>
              </a:ext>
            </a:extLst>
          </p:cNvPr>
          <p:cNvSpPr/>
          <p:nvPr/>
        </p:nvSpPr>
        <p:spPr>
          <a:xfrm>
            <a:off x="101636" y="3880788"/>
            <a:ext cx="3184580" cy="1015663"/>
          </a:xfrm>
          <a:prstGeom prst="rect">
            <a:avLst/>
          </a:prstGeom>
          <a:ln w="28575">
            <a:solidFill>
              <a:srgbClr val="FF0000"/>
            </a:solidFill>
            <a:prstDash val="dash"/>
          </a:ln>
        </p:spPr>
        <p:txBody>
          <a:bodyPr wrap="square">
            <a:spAutoFit/>
          </a:bodyPr>
          <a:lstStyle/>
          <a:p>
            <a:pPr algn="just"/>
            <a:r>
              <a:rPr lang="en-US" sz="1200" b="1" dirty="0"/>
              <a:t>Where in the leaf does most photosynthesis take place?</a:t>
            </a:r>
          </a:p>
          <a:p>
            <a:pPr algn="just"/>
            <a:r>
              <a:rPr lang="en-US" sz="1200" b="1" dirty="0"/>
              <a:t>_____________________________________________________________________________________________________________________</a:t>
            </a:r>
            <a:endParaRPr lang="en-GB" sz="1200" b="1" dirty="0"/>
          </a:p>
        </p:txBody>
      </p:sp>
      <p:sp>
        <p:nvSpPr>
          <p:cNvPr id="23" name="Rectangle 22">
            <a:extLst>
              <a:ext uri="{FF2B5EF4-FFF2-40B4-BE49-F238E27FC236}">
                <a16:creationId xmlns:a16="http://schemas.microsoft.com/office/drawing/2014/main" id="{785895D2-DA7E-40E0-BE7D-D2F1447722D1}"/>
              </a:ext>
            </a:extLst>
          </p:cNvPr>
          <p:cNvSpPr/>
          <p:nvPr/>
        </p:nvSpPr>
        <p:spPr>
          <a:xfrm>
            <a:off x="101636" y="5037422"/>
            <a:ext cx="3184580" cy="830997"/>
          </a:xfrm>
          <a:prstGeom prst="rect">
            <a:avLst/>
          </a:prstGeom>
          <a:ln w="28575">
            <a:solidFill>
              <a:srgbClr val="FF0000"/>
            </a:solidFill>
            <a:prstDash val="dash"/>
          </a:ln>
        </p:spPr>
        <p:txBody>
          <a:bodyPr wrap="square">
            <a:spAutoFit/>
          </a:bodyPr>
          <a:lstStyle/>
          <a:p>
            <a:pPr algn="just"/>
            <a:r>
              <a:rPr lang="en-US" sz="1200" b="1" dirty="0"/>
              <a:t>What is the function of the large air spaces?</a:t>
            </a:r>
          </a:p>
          <a:p>
            <a:pPr algn="just"/>
            <a:r>
              <a:rPr lang="en-US" sz="1200" b="1" dirty="0"/>
              <a:t>_____________________________________________________________________________________________________________________</a:t>
            </a:r>
            <a:endParaRPr lang="en-GB" sz="1200" b="1" dirty="0"/>
          </a:p>
        </p:txBody>
      </p:sp>
      <p:sp>
        <p:nvSpPr>
          <p:cNvPr id="24" name="Rectangle 23">
            <a:extLst>
              <a:ext uri="{FF2B5EF4-FFF2-40B4-BE49-F238E27FC236}">
                <a16:creationId xmlns:a16="http://schemas.microsoft.com/office/drawing/2014/main" id="{C8DFBB45-BC6F-4430-9664-4F48942C0A0C}"/>
              </a:ext>
            </a:extLst>
          </p:cNvPr>
          <p:cNvSpPr/>
          <p:nvPr/>
        </p:nvSpPr>
        <p:spPr>
          <a:xfrm>
            <a:off x="89850" y="5975116"/>
            <a:ext cx="3184580" cy="1015663"/>
          </a:xfrm>
          <a:prstGeom prst="rect">
            <a:avLst/>
          </a:prstGeom>
          <a:ln w="28575">
            <a:solidFill>
              <a:srgbClr val="FF0000"/>
            </a:solidFill>
            <a:prstDash val="dash"/>
          </a:ln>
        </p:spPr>
        <p:txBody>
          <a:bodyPr wrap="square">
            <a:spAutoFit/>
          </a:bodyPr>
          <a:lstStyle/>
          <a:p>
            <a:pPr algn="just"/>
            <a:r>
              <a:rPr lang="en-US" sz="1200" b="1" dirty="0"/>
              <a:t>How does water reach the  palisade cells?</a:t>
            </a:r>
          </a:p>
          <a:p>
            <a:pPr algn="just"/>
            <a:r>
              <a:rPr lang="en-US" sz="1200" b="1" dirty="0"/>
              <a:t>____________________________________________________________________________________________________________________________________________________________</a:t>
            </a:r>
            <a:endParaRPr lang="en-GB" sz="1200" b="1" dirty="0"/>
          </a:p>
        </p:txBody>
      </p:sp>
      <p:sp>
        <p:nvSpPr>
          <p:cNvPr id="26" name="Rectangle 25">
            <a:extLst>
              <a:ext uri="{FF2B5EF4-FFF2-40B4-BE49-F238E27FC236}">
                <a16:creationId xmlns:a16="http://schemas.microsoft.com/office/drawing/2014/main" id="{45B2230C-BD1B-4F39-8F00-EA75DE730858}"/>
              </a:ext>
            </a:extLst>
          </p:cNvPr>
          <p:cNvSpPr/>
          <p:nvPr/>
        </p:nvSpPr>
        <p:spPr>
          <a:xfrm>
            <a:off x="3435029" y="3054975"/>
            <a:ext cx="3321335" cy="60016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gn="just"/>
            <a:r>
              <a:rPr lang="en-US" sz="1100" b="1" dirty="0">
                <a:ea typeface="Calibri" panose="020F0502020204030204" pitchFamily="34" charset="0"/>
                <a:cs typeface="Times New Roman" panose="02020603050405020304" pitchFamily="18" charset="0"/>
              </a:rPr>
              <a:t>Waxy cuticle:  </a:t>
            </a:r>
            <a:r>
              <a:rPr lang="en-US" sz="1100" dirty="0">
                <a:ea typeface="Calibri" panose="020F0502020204030204" pitchFamily="34" charset="0"/>
                <a:cs typeface="Times New Roman" panose="02020603050405020304" pitchFamily="18" charset="0"/>
              </a:rPr>
              <a:t>See through layer which lets light through and stops the leaf from becoming water logged.</a:t>
            </a:r>
          </a:p>
        </p:txBody>
      </p:sp>
      <p:sp>
        <p:nvSpPr>
          <p:cNvPr id="27" name="Rectangle 26">
            <a:extLst>
              <a:ext uri="{FF2B5EF4-FFF2-40B4-BE49-F238E27FC236}">
                <a16:creationId xmlns:a16="http://schemas.microsoft.com/office/drawing/2014/main" id="{92826170-D049-4030-AA3B-88C265017C56}"/>
              </a:ext>
            </a:extLst>
          </p:cNvPr>
          <p:cNvSpPr/>
          <p:nvPr/>
        </p:nvSpPr>
        <p:spPr>
          <a:xfrm>
            <a:off x="3429003" y="3746723"/>
            <a:ext cx="3321335" cy="43088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gn="just"/>
            <a:r>
              <a:rPr lang="en-US" sz="1100" b="1" dirty="0">
                <a:ea typeface="Calibri" panose="020F0502020204030204" pitchFamily="34" charset="0"/>
                <a:cs typeface="Times New Roman" panose="02020603050405020304" pitchFamily="18" charset="0"/>
              </a:rPr>
              <a:t>Palisade layer:  </a:t>
            </a:r>
            <a:r>
              <a:rPr lang="en-US" sz="1100" dirty="0">
                <a:ea typeface="Calibri" panose="020F0502020204030204" pitchFamily="34" charset="0"/>
                <a:cs typeface="Times New Roman" panose="02020603050405020304" pitchFamily="18" charset="0"/>
              </a:rPr>
              <a:t>Cells have lots of chloroplasts so can carry out lots of photosynthesis.</a:t>
            </a:r>
          </a:p>
        </p:txBody>
      </p:sp>
      <p:sp>
        <p:nvSpPr>
          <p:cNvPr id="28" name="Rectangle 27">
            <a:extLst>
              <a:ext uri="{FF2B5EF4-FFF2-40B4-BE49-F238E27FC236}">
                <a16:creationId xmlns:a16="http://schemas.microsoft.com/office/drawing/2014/main" id="{BDDCAD42-0F1A-44E7-B3BD-F26D15E06218}"/>
              </a:ext>
            </a:extLst>
          </p:cNvPr>
          <p:cNvSpPr/>
          <p:nvPr/>
        </p:nvSpPr>
        <p:spPr>
          <a:xfrm>
            <a:off x="3429002" y="4263635"/>
            <a:ext cx="3321335" cy="43088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gn="just"/>
            <a:r>
              <a:rPr lang="en-US" sz="1100" b="1" dirty="0">
                <a:ea typeface="Calibri" panose="020F0502020204030204" pitchFamily="34" charset="0"/>
                <a:cs typeface="Times New Roman" panose="02020603050405020304" pitchFamily="18" charset="0"/>
              </a:rPr>
              <a:t>Spongy mesosphere layer:  </a:t>
            </a:r>
            <a:r>
              <a:rPr lang="en-US" sz="1100" dirty="0">
                <a:ea typeface="Calibri" panose="020F0502020204030204" pitchFamily="34" charset="0"/>
                <a:cs typeface="Times New Roman" panose="02020603050405020304" pitchFamily="18" charset="0"/>
              </a:rPr>
              <a:t>Rounded cells which, creates large air spaces within the leaf.</a:t>
            </a:r>
          </a:p>
        </p:txBody>
      </p:sp>
      <p:sp>
        <p:nvSpPr>
          <p:cNvPr id="29" name="Rectangle 28">
            <a:extLst>
              <a:ext uri="{FF2B5EF4-FFF2-40B4-BE49-F238E27FC236}">
                <a16:creationId xmlns:a16="http://schemas.microsoft.com/office/drawing/2014/main" id="{140EF5FF-602F-4449-886B-6086728E6F5A}"/>
              </a:ext>
            </a:extLst>
          </p:cNvPr>
          <p:cNvSpPr/>
          <p:nvPr/>
        </p:nvSpPr>
        <p:spPr>
          <a:xfrm>
            <a:off x="3429000" y="4780547"/>
            <a:ext cx="3321335" cy="60016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gn="just"/>
            <a:r>
              <a:rPr lang="en-US" sz="1100" b="1" dirty="0">
                <a:ea typeface="Calibri" panose="020F0502020204030204" pitchFamily="34" charset="0"/>
                <a:cs typeface="Times New Roman" panose="02020603050405020304" pitchFamily="18" charset="0"/>
              </a:rPr>
              <a:t>Guard cells:  </a:t>
            </a:r>
            <a:r>
              <a:rPr lang="en-US" sz="1100" dirty="0">
                <a:ea typeface="Calibri" panose="020F0502020204030204" pitchFamily="34" charset="0"/>
                <a:cs typeface="Times New Roman" panose="02020603050405020304" pitchFamily="18" charset="0"/>
              </a:rPr>
              <a:t>Open and close the air holes on the underside of the leaf so control the rate of transpiration.</a:t>
            </a:r>
          </a:p>
        </p:txBody>
      </p:sp>
      <p:sp>
        <p:nvSpPr>
          <p:cNvPr id="30" name="Rectangle 29">
            <a:extLst>
              <a:ext uri="{FF2B5EF4-FFF2-40B4-BE49-F238E27FC236}">
                <a16:creationId xmlns:a16="http://schemas.microsoft.com/office/drawing/2014/main" id="{5DECBD0E-449E-4D4C-BCFD-31EF7D8E1B21}"/>
              </a:ext>
            </a:extLst>
          </p:cNvPr>
          <p:cNvSpPr/>
          <p:nvPr/>
        </p:nvSpPr>
        <p:spPr>
          <a:xfrm>
            <a:off x="3428999" y="5486209"/>
            <a:ext cx="3321335" cy="43088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gn="just"/>
            <a:r>
              <a:rPr lang="en-US" sz="1100" b="1" dirty="0">
                <a:ea typeface="Calibri" panose="020F0502020204030204" pitchFamily="34" charset="0"/>
                <a:cs typeface="Times New Roman" panose="02020603050405020304" pitchFamily="18" charset="0"/>
              </a:rPr>
              <a:t>Air spaces:  </a:t>
            </a:r>
            <a:r>
              <a:rPr lang="en-US" sz="1100" dirty="0">
                <a:ea typeface="Calibri" panose="020F0502020204030204" pitchFamily="34" charset="0"/>
                <a:cs typeface="Times New Roman" panose="02020603050405020304" pitchFamily="18" charset="0"/>
              </a:rPr>
              <a:t>Enable movement of carbon-dioxide into the leaf and oxygen out.</a:t>
            </a:r>
          </a:p>
        </p:txBody>
      </p:sp>
      <p:sp>
        <p:nvSpPr>
          <p:cNvPr id="31" name="Rectangle 30">
            <a:extLst>
              <a:ext uri="{FF2B5EF4-FFF2-40B4-BE49-F238E27FC236}">
                <a16:creationId xmlns:a16="http://schemas.microsoft.com/office/drawing/2014/main" id="{68B4FCB5-A3DC-4C50-B7FF-F7C90843AF63}"/>
              </a:ext>
            </a:extLst>
          </p:cNvPr>
          <p:cNvSpPr/>
          <p:nvPr/>
        </p:nvSpPr>
        <p:spPr>
          <a:xfrm>
            <a:off x="3446815" y="6036008"/>
            <a:ext cx="3321335" cy="43088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gn="just"/>
            <a:r>
              <a:rPr lang="en-US" sz="1100" b="1" dirty="0">
                <a:ea typeface="Calibri" panose="020F0502020204030204" pitchFamily="34" charset="0"/>
                <a:cs typeface="Times New Roman" panose="02020603050405020304" pitchFamily="18" charset="0"/>
              </a:rPr>
              <a:t>Phloem:  </a:t>
            </a:r>
            <a:r>
              <a:rPr lang="en-US" sz="1100" dirty="0">
                <a:ea typeface="Calibri" panose="020F0502020204030204" pitchFamily="34" charset="0"/>
                <a:cs typeface="Times New Roman" panose="02020603050405020304" pitchFamily="18" charset="0"/>
              </a:rPr>
              <a:t>Carries away glucose made in photosynthesis.</a:t>
            </a:r>
          </a:p>
        </p:txBody>
      </p:sp>
      <p:sp>
        <p:nvSpPr>
          <p:cNvPr id="32" name="Rectangle 31">
            <a:extLst>
              <a:ext uri="{FF2B5EF4-FFF2-40B4-BE49-F238E27FC236}">
                <a16:creationId xmlns:a16="http://schemas.microsoft.com/office/drawing/2014/main" id="{F349F15A-BD7E-4F75-B261-D1DC1E479DBF}"/>
              </a:ext>
            </a:extLst>
          </p:cNvPr>
          <p:cNvSpPr/>
          <p:nvPr/>
        </p:nvSpPr>
        <p:spPr>
          <a:xfrm>
            <a:off x="3428999" y="6560083"/>
            <a:ext cx="3321335" cy="43088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gn="just"/>
            <a:r>
              <a:rPr lang="en-US" sz="1100" b="1" dirty="0">
                <a:ea typeface="Calibri" panose="020F0502020204030204" pitchFamily="34" charset="0"/>
                <a:cs typeface="Times New Roman" panose="02020603050405020304" pitchFamily="18" charset="0"/>
              </a:rPr>
              <a:t>Xylem:  </a:t>
            </a:r>
            <a:r>
              <a:rPr lang="en-US" sz="1100" dirty="0">
                <a:ea typeface="Calibri" panose="020F0502020204030204" pitchFamily="34" charset="0"/>
                <a:cs typeface="Times New Roman" panose="02020603050405020304" pitchFamily="18" charset="0"/>
              </a:rPr>
              <a:t>Gives a good supply of water to the leaf so increases the rate of photosynthesis </a:t>
            </a:r>
          </a:p>
        </p:txBody>
      </p:sp>
      <p:sp>
        <p:nvSpPr>
          <p:cNvPr id="33" name="Rectangle 32">
            <a:extLst>
              <a:ext uri="{FF2B5EF4-FFF2-40B4-BE49-F238E27FC236}">
                <a16:creationId xmlns:a16="http://schemas.microsoft.com/office/drawing/2014/main" id="{6B3FA9EB-9093-433C-ADB7-9C99C2649143}"/>
              </a:ext>
            </a:extLst>
          </p:cNvPr>
          <p:cNvSpPr/>
          <p:nvPr/>
        </p:nvSpPr>
        <p:spPr>
          <a:xfrm>
            <a:off x="89850" y="7169744"/>
            <a:ext cx="6660484" cy="1785104"/>
          </a:xfrm>
          <a:prstGeom prst="rect">
            <a:avLst/>
          </a:prstGeom>
          <a:ln w="28575">
            <a:solidFill>
              <a:srgbClr val="00B0F0"/>
            </a:solidFill>
            <a:prstDash val="lgDash"/>
          </a:ln>
        </p:spPr>
        <p:txBody>
          <a:bodyPr wrap="square">
            <a:spAutoFit/>
          </a:bodyPr>
          <a:lstStyle/>
          <a:p>
            <a:pPr algn="just" defTabSz="914400"/>
            <a:r>
              <a:rPr lang="en-US" sz="1100" dirty="0">
                <a:solidFill>
                  <a:prstClr val="black"/>
                </a:solidFill>
                <a:latin typeface="Arial" pitchFamily="34" charset="0"/>
                <a:cs typeface="Arial" pitchFamily="34" charset="0"/>
              </a:rPr>
              <a:t>The diagram below shows a section through a plant leaf.  Describe the structure of the leaf and the functions of the tissues in the leaf.  You should use the names of the tissues in your answer</a:t>
            </a:r>
          </a:p>
          <a:p>
            <a:pPr algn="just" defTabSz="914400"/>
            <a:r>
              <a:rPr lang="en-US" sz="1100" dirty="0">
                <a:solidFill>
                  <a:prstClr val="black"/>
                </a:solidFill>
                <a:latin typeface="Arial" pitchFamily="34" charset="0"/>
                <a:cs typeface="Arial" pitchFamily="34"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1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2839211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204</TotalTime>
  <Words>330</Words>
  <Application>Microsoft Office PowerPoint</Application>
  <PresentationFormat>On-screen Show (4:3)</PresentationFormat>
  <Paragraphs>23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11</cp:revision>
  <dcterms:created xsi:type="dcterms:W3CDTF">2018-06-18T19:43:06Z</dcterms:created>
  <dcterms:modified xsi:type="dcterms:W3CDTF">2020-03-25T15:48:45Z</dcterms:modified>
</cp:coreProperties>
</file>