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5" autoAdjust="0"/>
    <p:restoredTop sz="94660"/>
  </p:normalViewPr>
  <p:slideViewPr>
    <p:cSldViewPr snapToGrid="0">
      <p:cViewPr varScale="1">
        <p:scale>
          <a:sx n="50" d="100"/>
          <a:sy n="50" d="100"/>
        </p:scale>
        <p:origin x="141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987839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422752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866258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71002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E636C3-26AC-486A-906A-308BA2173F68}" type="datetimeFigureOut">
              <a:rPr lang="en-GB" smtClean="0"/>
              <a:t>25/03/2020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1998332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E636C3-26AC-486A-906A-308BA2173F68}" type="datetimeFigureOut">
              <a:rPr lang="en-GB" smtClean="0"/>
              <a:t>25/03/2020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1032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636C3-26AC-486A-906A-308BA2173F68}" type="datetimeFigureOut">
              <a:rPr lang="en-GB" smtClean="0"/>
              <a:t>25/03/2020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33890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294342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CE636C3-26AC-486A-906A-308BA2173F68}" type="datetimeFigureOut">
              <a:rPr lang="en-GB" smtClean="0"/>
              <a:t>25/03/2020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506065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214987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636C3-26AC-486A-906A-308BA2173F68}" type="datetimeFigureOut">
              <a:rPr lang="en-GB" smtClean="0"/>
              <a:t>25/03/2020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6A9CE3-50F5-484E-BD32-56160B9A2174}" type="slidenum">
              <a:rPr lang="en-GB" smtClean="0"/>
              <a:t>‹#›</a:t>
            </a:fld>
            <a:endParaRPr lang="en-GB"/>
          </a:p>
        </p:txBody>
      </p:sp>
    </p:spTree>
    <p:extLst>
      <p:ext uri="{BB962C8B-B14F-4D97-AF65-F5344CB8AC3E}">
        <p14:creationId xmlns:p14="http://schemas.microsoft.com/office/powerpoint/2010/main" val="32743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CE636C3-26AC-486A-906A-308BA2173F68}" type="datetimeFigureOut">
              <a:rPr lang="en-GB" smtClean="0"/>
              <a:t>25/03/2020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26A9CE3-50F5-484E-BD32-56160B9A2174}" type="slidenum">
              <a:rPr lang="en-GB" smtClean="0"/>
              <a:t>‹#›</a:t>
            </a:fld>
            <a:endParaRPr lang="en-GB"/>
          </a:p>
        </p:txBody>
      </p:sp>
    </p:spTree>
    <p:extLst>
      <p:ext uri="{BB962C8B-B14F-4D97-AF65-F5344CB8AC3E}">
        <p14:creationId xmlns:p14="http://schemas.microsoft.com/office/powerpoint/2010/main" val="1170820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ABB247-EA4A-4022-B67C-73BA401A784D}"/>
              </a:ext>
            </a:extLst>
          </p:cNvPr>
          <p:cNvSpPr txBox="1">
            <a:spLocks/>
          </p:cNvSpPr>
          <p:nvPr/>
        </p:nvSpPr>
        <p:spPr>
          <a:xfrm>
            <a:off x="1" y="86836"/>
            <a:ext cx="4144615" cy="1124744"/>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400" b="1" dirty="0">
                <a:solidFill>
                  <a:srgbClr val="00B050"/>
                </a:solidFill>
                <a:latin typeface="Comic Sans MS" pitchFamily="66" charset="0"/>
              </a:rPr>
              <a:t>Testing leaves for starch</a:t>
            </a:r>
            <a:endParaRPr lang="en-GB" sz="2400" b="1" dirty="0">
              <a:solidFill>
                <a:srgbClr val="00B050"/>
              </a:solidFill>
              <a:latin typeface="Comic Sans MS" pitchFamily="66" charset="0"/>
            </a:endParaRPr>
          </a:p>
        </p:txBody>
      </p:sp>
      <p:sp>
        <p:nvSpPr>
          <p:cNvPr id="5" name="TextBox 4">
            <a:extLst>
              <a:ext uri="{FF2B5EF4-FFF2-40B4-BE49-F238E27FC236}">
                <a16:creationId xmlns:a16="http://schemas.microsoft.com/office/drawing/2014/main" id="{7402E14D-B418-4213-99AA-D9DC5A1FBE47}"/>
              </a:ext>
            </a:extLst>
          </p:cNvPr>
          <p:cNvSpPr txBox="1"/>
          <p:nvPr/>
        </p:nvSpPr>
        <p:spPr>
          <a:xfrm>
            <a:off x="4144615" y="7744"/>
            <a:ext cx="2713384" cy="70788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kern="0" dirty="0">
                <a:solidFill>
                  <a:prstClr val="black"/>
                </a:solidFill>
                <a:latin typeface="Calibri"/>
              </a:rPr>
              <a:t>Y7 Bio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alibri"/>
                <a:ea typeface="+mn-ea"/>
                <a:cs typeface="+mn-cs"/>
              </a:rPr>
              <a:t>AO:  Practical Skills</a:t>
            </a:r>
          </a:p>
        </p:txBody>
      </p:sp>
      <p:sp>
        <p:nvSpPr>
          <p:cNvPr id="19" name="TextBox 18">
            <a:extLst>
              <a:ext uri="{FF2B5EF4-FFF2-40B4-BE49-F238E27FC236}">
                <a16:creationId xmlns:a16="http://schemas.microsoft.com/office/drawing/2014/main" id="{69A328D3-658E-49F0-94C7-C27319241AF1}"/>
              </a:ext>
            </a:extLst>
          </p:cNvPr>
          <p:cNvSpPr txBox="1"/>
          <p:nvPr/>
        </p:nvSpPr>
        <p:spPr>
          <a:xfrm>
            <a:off x="101639" y="57713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Experimental Command Words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51D1238C-1493-41D5-BB2F-2412734D9253}"/>
              </a:ext>
            </a:extLst>
          </p:cNvPr>
          <p:cNvSpPr/>
          <p:nvPr/>
        </p:nvSpPr>
        <p:spPr>
          <a:xfrm>
            <a:off x="101643" y="923053"/>
            <a:ext cx="3416258" cy="60016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Dependent Variable</a:t>
            </a:r>
            <a:r>
              <a:rPr lang="en-US" sz="1100" dirty="0"/>
              <a:t>: The variable that responds to the independent variable. The dependent variable is the one being measured in the experiment</a:t>
            </a:r>
          </a:p>
        </p:txBody>
      </p:sp>
      <p:sp>
        <p:nvSpPr>
          <p:cNvPr id="21" name="Rectangle 20">
            <a:extLst>
              <a:ext uri="{FF2B5EF4-FFF2-40B4-BE49-F238E27FC236}">
                <a16:creationId xmlns:a16="http://schemas.microsoft.com/office/drawing/2014/main" id="{C59318E5-A7E1-4D25-811B-6E7ACF435CB3}"/>
              </a:ext>
            </a:extLst>
          </p:cNvPr>
          <p:cNvSpPr/>
          <p:nvPr/>
        </p:nvSpPr>
        <p:spPr>
          <a:xfrm>
            <a:off x="3619540" y="824861"/>
            <a:ext cx="3184580" cy="830997"/>
          </a:xfrm>
          <a:prstGeom prst="rect">
            <a:avLst/>
          </a:prstGeom>
          <a:ln w="28575">
            <a:solidFill>
              <a:srgbClr val="FF0000"/>
            </a:solidFill>
            <a:prstDash val="dash"/>
          </a:ln>
        </p:spPr>
        <p:txBody>
          <a:bodyPr wrap="square">
            <a:spAutoFit/>
          </a:bodyPr>
          <a:lstStyle/>
          <a:p>
            <a:pPr algn="just"/>
            <a:r>
              <a:rPr lang="en-US" sz="1200" b="1" dirty="0"/>
              <a:t>What is an error?</a:t>
            </a:r>
          </a:p>
          <a:p>
            <a:pPr algn="just"/>
            <a:r>
              <a:rPr lang="en-US" sz="1200" b="1" dirty="0"/>
              <a:t>_____________________________________________________________________________________________________________________</a:t>
            </a:r>
            <a:endParaRPr lang="en-GB" sz="1200" b="1" dirty="0"/>
          </a:p>
        </p:txBody>
      </p:sp>
      <p:sp>
        <p:nvSpPr>
          <p:cNvPr id="23" name="Rectangle 22">
            <a:extLst>
              <a:ext uri="{FF2B5EF4-FFF2-40B4-BE49-F238E27FC236}">
                <a16:creationId xmlns:a16="http://schemas.microsoft.com/office/drawing/2014/main" id="{785895D2-DA7E-40E0-BE7D-D2F1447722D1}"/>
              </a:ext>
            </a:extLst>
          </p:cNvPr>
          <p:cNvSpPr/>
          <p:nvPr/>
        </p:nvSpPr>
        <p:spPr>
          <a:xfrm>
            <a:off x="3619540" y="1750046"/>
            <a:ext cx="3184580" cy="1015663"/>
          </a:xfrm>
          <a:prstGeom prst="rect">
            <a:avLst/>
          </a:prstGeom>
          <a:ln w="28575">
            <a:solidFill>
              <a:srgbClr val="FF0000"/>
            </a:solidFill>
            <a:prstDash val="dash"/>
          </a:ln>
        </p:spPr>
        <p:txBody>
          <a:bodyPr wrap="square">
            <a:spAutoFit/>
          </a:bodyPr>
          <a:lstStyle/>
          <a:p>
            <a:pPr algn="just"/>
            <a:r>
              <a:rPr lang="en-US" sz="1200" b="1" dirty="0"/>
              <a:t>What is the difference between precision &amp; accuracy?</a:t>
            </a:r>
          </a:p>
          <a:p>
            <a:pPr algn="just"/>
            <a:r>
              <a:rPr lang="en-US" sz="1200" b="1" dirty="0"/>
              <a:t>_____________________________________________________________________________________________________________________</a:t>
            </a:r>
            <a:endParaRPr lang="en-GB" sz="1200" b="1" dirty="0"/>
          </a:p>
        </p:txBody>
      </p:sp>
      <p:sp>
        <p:nvSpPr>
          <p:cNvPr id="35" name="Rectangle 34">
            <a:extLst>
              <a:ext uri="{FF2B5EF4-FFF2-40B4-BE49-F238E27FC236}">
                <a16:creationId xmlns:a16="http://schemas.microsoft.com/office/drawing/2014/main" id="{56F4A830-EA8F-41A7-B81A-03D1E8DAB909}"/>
              </a:ext>
            </a:extLst>
          </p:cNvPr>
          <p:cNvSpPr/>
          <p:nvPr/>
        </p:nvSpPr>
        <p:spPr>
          <a:xfrm>
            <a:off x="101640" y="1601295"/>
            <a:ext cx="3416258" cy="43088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Control Variable: </a:t>
            </a:r>
            <a:r>
              <a:rPr lang="en-US" sz="1100" dirty="0"/>
              <a:t>Any variable that does not change during an experiment.</a:t>
            </a:r>
          </a:p>
        </p:txBody>
      </p:sp>
      <p:sp>
        <p:nvSpPr>
          <p:cNvPr id="36" name="Rectangle 35">
            <a:extLst>
              <a:ext uri="{FF2B5EF4-FFF2-40B4-BE49-F238E27FC236}">
                <a16:creationId xmlns:a16="http://schemas.microsoft.com/office/drawing/2014/main" id="{738F2C75-FCF4-4EF5-81BE-4006F3444829}"/>
              </a:ext>
            </a:extLst>
          </p:cNvPr>
          <p:cNvSpPr/>
          <p:nvPr/>
        </p:nvSpPr>
        <p:spPr>
          <a:xfrm>
            <a:off x="101640" y="2102784"/>
            <a:ext cx="3416258" cy="60016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Hypothesis: </a:t>
            </a:r>
            <a:r>
              <a:rPr lang="en-US" sz="1100" dirty="0"/>
              <a:t>A prediction of whether the independent variable will have an effect on the dependent variable or a prediction of the nature of the effect. </a:t>
            </a:r>
          </a:p>
        </p:txBody>
      </p:sp>
      <p:sp>
        <p:nvSpPr>
          <p:cNvPr id="37" name="Rectangle 36">
            <a:extLst>
              <a:ext uri="{FF2B5EF4-FFF2-40B4-BE49-F238E27FC236}">
                <a16:creationId xmlns:a16="http://schemas.microsoft.com/office/drawing/2014/main" id="{2B475359-AE58-445F-9EF2-8CA36A7395F9}"/>
              </a:ext>
            </a:extLst>
          </p:cNvPr>
          <p:cNvSpPr/>
          <p:nvPr/>
        </p:nvSpPr>
        <p:spPr>
          <a:xfrm>
            <a:off x="101640" y="2805688"/>
            <a:ext cx="3416258" cy="43088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Independent Variable: </a:t>
            </a:r>
            <a:r>
              <a:rPr lang="en-US" sz="1100" dirty="0"/>
              <a:t>The variable that is manipulated or changed by the researcher.</a:t>
            </a:r>
          </a:p>
        </p:txBody>
      </p:sp>
      <p:sp>
        <p:nvSpPr>
          <p:cNvPr id="38" name="Rectangle 37">
            <a:extLst>
              <a:ext uri="{FF2B5EF4-FFF2-40B4-BE49-F238E27FC236}">
                <a16:creationId xmlns:a16="http://schemas.microsoft.com/office/drawing/2014/main" id="{3E2DD9E0-6BDD-412F-9480-A8C734A5F7E4}"/>
              </a:ext>
            </a:extLst>
          </p:cNvPr>
          <p:cNvSpPr/>
          <p:nvPr/>
        </p:nvSpPr>
        <p:spPr>
          <a:xfrm>
            <a:off x="101639" y="3876098"/>
            <a:ext cx="3405360" cy="43088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Error: </a:t>
            </a:r>
            <a:r>
              <a:rPr lang="en-US" sz="1100" dirty="0"/>
              <a:t>Error is a measure of the difference between a measured or calculated value and a true value.</a:t>
            </a:r>
          </a:p>
        </p:txBody>
      </p:sp>
      <p:sp>
        <p:nvSpPr>
          <p:cNvPr id="39" name="Rectangle 38">
            <a:extLst>
              <a:ext uri="{FF2B5EF4-FFF2-40B4-BE49-F238E27FC236}">
                <a16:creationId xmlns:a16="http://schemas.microsoft.com/office/drawing/2014/main" id="{FB1C9587-FA37-4A20-B023-4865EBAED61C}"/>
              </a:ext>
            </a:extLst>
          </p:cNvPr>
          <p:cNvSpPr/>
          <p:nvPr/>
        </p:nvSpPr>
        <p:spPr>
          <a:xfrm>
            <a:off x="89851" y="3325978"/>
            <a:ext cx="3416258" cy="43088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Anomaly</a:t>
            </a:r>
            <a:r>
              <a:rPr lang="en-US" sz="1100" dirty="0"/>
              <a:t>: An anomaly is an observation that differs from expectation or from accepted scientific views. </a:t>
            </a:r>
          </a:p>
        </p:txBody>
      </p:sp>
      <p:sp>
        <p:nvSpPr>
          <p:cNvPr id="40" name="Rectangle 39">
            <a:extLst>
              <a:ext uri="{FF2B5EF4-FFF2-40B4-BE49-F238E27FC236}">
                <a16:creationId xmlns:a16="http://schemas.microsoft.com/office/drawing/2014/main" id="{C95B6FDA-5066-46CB-A7B5-25165D24E64F}"/>
              </a:ext>
            </a:extLst>
          </p:cNvPr>
          <p:cNvSpPr/>
          <p:nvPr/>
        </p:nvSpPr>
        <p:spPr>
          <a:xfrm>
            <a:off x="113428" y="4390703"/>
            <a:ext cx="3405360" cy="93871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28575">
            <a:solidFill>
              <a:srgbClr val="7030A0"/>
            </a:solidFill>
            <a:prstDash val="solid"/>
          </a:ln>
        </p:spPr>
        <p:txBody>
          <a:bodyPr wrap="square">
            <a:spAutoFit/>
          </a:bodyPr>
          <a:lstStyle/>
          <a:p>
            <a:pPr algn="just"/>
            <a:r>
              <a:rPr lang="en-US" sz="1100" b="1" dirty="0"/>
              <a:t>Precision and accuracy </a:t>
            </a:r>
            <a:r>
              <a:rPr lang="en-US" sz="1100" dirty="0"/>
              <a:t>are often used interchangeably, but in science they have very different meanings. Measurements that are close to the known value are said to be accurate, whereas measurements that are close to each other are said to be precise.</a:t>
            </a:r>
          </a:p>
        </p:txBody>
      </p:sp>
      <p:pic>
        <p:nvPicPr>
          <p:cNvPr id="2" name="Picture 1">
            <a:extLst>
              <a:ext uri="{FF2B5EF4-FFF2-40B4-BE49-F238E27FC236}">
                <a16:creationId xmlns:a16="http://schemas.microsoft.com/office/drawing/2014/main" id="{36B4FCAB-89DF-46DE-910D-69CD81ED51E0}"/>
              </a:ext>
            </a:extLst>
          </p:cNvPr>
          <p:cNvPicPr>
            <a:picLocks noChangeAspect="1"/>
          </p:cNvPicPr>
          <p:nvPr/>
        </p:nvPicPr>
        <p:blipFill rotWithShape="1">
          <a:blip r:embed="rId2"/>
          <a:srcRect t="11059" r="29585"/>
          <a:stretch/>
        </p:blipFill>
        <p:spPr>
          <a:xfrm>
            <a:off x="3589555" y="3406772"/>
            <a:ext cx="3244549" cy="2305247"/>
          </a:xfrm>
          <a:prstGeom prst="rect">
            <a:avLst/>
          </a:prstGeom>
        </p:spPr>
      </p:pic>
      <p:sp>
        <p:nvSpPr>
          <p:cNvPr id="41" name="TextBox 40">
            <a:extLst>
              <a:ext uri="{FF2B5EF4-FFF2-40B4-BE49-F238E27FC236}">
                <a16:creationId xmlns:a16="http://schemas.microsoft.com/office/drawing/2014/main" id="{C21A4E89-E732-469B-9830-9CC3C2BDD585}"/>
              </a:ext>
            </a:extLst>
          </p:cNvPr>
          <p:cNvSpPr txBox="1"/>
          <p:nvPr/>
        </p:nvSpPr>
        <p:spPr>
          <a:xfrm>
            <a:off x="3610193" y="2864313"/>
            <a:ext cx="3184580" cy="461665"/>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The diagram below shows the equipment used to test leaves for starch</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8DFBB45-BC6F-4430-9664-4F48942C0A0C}"/>
              </a:ext>
            </a:extLst>
          </p:cNvPr>
          <p:cNvSpPr/>
          <p:nvPr/>
        </p:nvSpPr>
        <p:spPr>
          <a:xfrm>
            <a:off x="3589555" y="5738523"/>
            <a:ext cx="3184580" cy="3231654"/>
          </a:xfrm>
          <a:prstGeom prst="rect">
            <a:avLst/>
          </a:prstGeom>
          <a:ln w="28575">
            <a:solidFill>
              <a:srgbClr val="FF0000"/>
            </a:solidFill>
            <a:prstDash val="dash"/>
          </a:ln>
        </p:spPr>
        <p:txBody>
          <a:bodyPr wrap="square">
            <a:spAutoFit/>
          </a:bodyPr>
          <a:lstStyle/>
          <a:p>
            <a:pPr algn="just"/>
            <a:r>
              <a:rPr lang="en-US" sz="1200" b="1" dirty="0"/>
              <a:t>Outline an experiment you can carry out to test leaves for starch</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42" name="Rectangle 41">
            <a:extLst>
              <a:ext uri="{FF2B5EF4-FFF2-40B4-BE49-F238E27FC236}">
                <a16:creationId xmlns:a16="http://schemas.microsoft.com/office/drawing/2014/main" id="{ECECCD13-B238-4AAE-9A9D-4CD39128A9E0}"/>
              </a:ext>
            </a:extLst>
          </p:cNvPr>
          <p:cNvSpPr/>
          <p:nvPr/>
        </p:nvSpPr>
        <p:spPr>
          <a:xfrm>
            <a:off x="113428" y="5455764"/>
            <a:ext cx="3184580" cy="646331"/>
          </a:xfrm>
          <a:prstGeom prst="rect">
            <a:avLst/>
          </a:prstGeom>
          <a:ln w="28575">
            <a:solidFill>
              <a:srgbClr val="FFFF00"/>
            </a:solidFill>
            <a:prstDash val="solid"/>
          </a:ln>
        </p:spPr>
        <p:txBody>
          <a:bodyPr wrap="square">
            <a:spAutoFit/>
          </a:bodyPr>
          <a:lstStyle/>
          <a:p>
            <a:pPr algn="just"/>
            <a:r>
              <a:rPr lang="en-US" sz="1200" b="1" dirty="0"/>
              <a:t>Why is the leaf boiled?</a:t>
            </a:r>
          </a:p>
          <a:p>
            <a:pPr algn="just"/>
            <a:r>
              <a:rPr lang="en-US" sz="1200" b="1" dirty="0"/>
              <a:t>______________________________________________________________________________</a:t>
            </a:r>
            <a:endParaRPr lang="en-GB" sz="1200" b="1" dirty="0"/>
          </a:p>
        </p:txBody>
      </p:sp>
      <p:sp>
        <p:nvSpPr>
          <p:cNvPr id="43" name="Rectangle 42">
            <a:extLst>
              <a:ext uri="{FF2B5EF4-FFF2-40B4-BE49-F238E27FC236}">
                <a16:creationId xmlns:a16="http://schemas.microsoft.com/office/drawing/2014/main" id="{6A24E3B8-8C1F-4279-812B-DE90E8C302C1}"/>
              </a:ext>
            </a:extLst>
          </p:cNvPr>
          <p:cNvSpPr/>
          <p:nvPr/>
        </p:nvSpPr>
        <p:spPr>
          <a:xfrm>
            <a:off x="113428" y="6228437"/>
            <a:ext cx="3184580" cy="830997"/>
          </a:xfrm>
          <a:prstGeom prst="rect">
            <a:avLst/>
          </a:prstGeom>
          <a:ln w="28575">
            <a:solidFill>
              <a:srgbClr val="FFFF00"/>
            </a:solidFill>
            <a:prstDash val="solid"/>
          </a:ln>
        </p:spPr>
        <p:txBody>
          <a:bodyPr wrap="square">
            <a:spAutoFit/>
          </a:bodyPr>
          <a:lstStyle/>
          <a:p>
            <a:pPr algn="just"/>
            <a:r>
              <a:rPr lang="en-US" sz="1200" b="1" dirty="0"/>
              <a:t>Why should the flame be turned off before heating the ethanol?</a:t>
            </a:r>
          </a:p>
          <a:p>
            <a:pPr algn="just"/>
            <a:r>
              <a:rPr lang="en-US" sz="1200" b="1" dirty="0"/>
              <a:t>______________________________________________________________________________</a:t>
            </a:r>
            <a:endParaRPr lang="en-GB" sz="1200" b="1" dirty="0"/>
          </a:p>
        </p:txBody>
      </p:sp>
      <p:sp>
        <p:nvSpPr>
          <p:cNvPr id="44" name="Rectangle 43">
            <a:extLst>
              <a:ext uri="{FF2B5EF4-FFF2-40B4-BE49-F238E27FC236}">
                <a16:creationId xmlns:a16="http://schemas.microsoft.com/office/drawing/2014/main" id="{E4726206-B249-4DBB-AE22-28C0A616F21E}"/>
              </a:ext>
            </a:extLst>
          </p:cNvPr>
          <p:cNvSpPr/>
          <p:nvPr/>
        </p:nvSpPr>
        <p:spPr>
          <a:xfrm>
            <a:off x="113428" y="7154508"/>
            <a:ext cx="3184580" cy="830997"/>
          </a:xfrm>
          <a:prstGeom prst="rect">
            <a:avLst/>
          </a:prstGeom>
          <a:ln w="28575">
            <a:solidFill>
              <a:srgbClr val="FFFF00"/>
            </a:solidFill>
            <a:prstDash val="solid"/>
          </a:ln>
        </p:spPr>
        <p:txBody>
          <a:bodyPr wrap="square">
            <a:spAutoFit/>
          </a:bodyPr>
          <a:lstStyle/>
          <a:p>
            <a:pPr algn="just"/>
            <a:r>
              <a:rPr lang="en-US" sz="1200" b="1" dirty="0"/>
              <a:t>Why does chlorophyll need to be extracted before testing for starch?</a:t>
            </a:r>
          </a:p>
          <a:p>
            <a:pPr algn="just"/>
            <a:r>
              <a:rPr lang="en-US" sz="1200" b="1" dirty="0"/>
              <a:t>______________________________________________________________________________</a:t>
            </a:r>
            <a:endParaRPr lang="en-GB" sz="1200" b="1" dirty="0"/>
          </a:p>
        </p:txBody>
      </p:sp>
      <p:sp>
        <p:nvSpPr>
          <p:cNvPr id="45" name="Rectangle 44">
            <a:extLst>
              <a:ext uri="{FF2B5EF4-FFF2-40B4-BE49-F238E27FC236}">
                <a16:creationId xmlns:a16="http://schemas.microsoft.com/office/drawing/2014/main" id="{812CC53C-1105-4AEA-BB01-B92FBF2066FC}"/>
              </a:ext>
            </a:extLst>
          </p:cNvPr>
          <p:cNvSpPr/>
          <p:nvPr/>
        </p:nvSpPr>
        <p:spPr>
          <a:xfrm>
            <a:off x="101639" y="8081008"/>
            <a:ext cx="3184580" cy="830997"/>
          </a:xfrm>
          <a:prstGeom prst="rect">
            <a:avLst/>
          </a:prstGeom>
          <a:ln w="28575">
            <a:solidFill>
              <a:srgbClr val="FFFF00"/>
            </a:solidFill>
            <a:prstDash val="solid"/>
          </a:ln>
        </p:spPr>
        <p:txBody>
          <a:bodyPr wrap="square">
            <a:spAutoFit/>
          </a:bodyPr>
          <a:lstStyle/>
          <a:p>
            <a:pPr algn="just"/>
            <a:r>
              <a:rPr lang="en-US" sz="1200" b="1" dirty="0"/>
              <a:t>What colour does iodine turn if starch </a:t>
            </a:r>
            <a:r>
              <a:rPr lang="en-US" sz="1200" b="1"/>
              <a:t>is present?</a:t>
            </a:r>
            <a:endParaRPr lang="en-US" sz="1200" b="1" dirty="0"/>
          </a:p>
          <a:p>
            <a:pPr algn="just"/>
            <a:r>
              <a:rPr lang="en-US" sz="1200" b="1" dirty="0"/>
              <a:t>______________________________________________________________________________</a:t>
            </a:r>
            <a:endParaRPr lang="en-GB" sz="1200" b="1" dirty="0"/>
          </a:p>
        </p:txBody>
      </p:sp>
    </p:spTree>
    <p:extLst>
      <p:ext uri="{BB962C8B-B14F-4D97-AF65-F5344CB8AC3E}">
        <p14:creationId xmlns:p14="http://schemas.microsoft.com/office/powerpoint/2010/main" val="32839211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334</TotalTime>
  <Words>258</Words>
  <Application>Microsoft Office PowerPoint</Application>
  <PresentationFormat>On-screen Show (4:3)</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16</cp:revision>
  <dcterms:created xsi:type="dcterms:W3CDTF">2018-06-18T19:43:06Z</dcterms:created>
  <dcterms:modified xsi:type="dcterms:W3CDTF">2020-03-25T17:59:22Z</dcterms:modified>
</cp:coreProperties>
</file>