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93372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78260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7397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4014983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446A7C-30C4-450A-B100-EA9B476F5072}" type="datetimeFigureOut">
              <a:rPr lang="en-GB" smtClean="0"/>
              <a:t>07/04/2020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80154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446A7C-30C4-450A-B100-EA9B476F5072}" type="datetimeFigureOut">
              <a:rPr lang="en-GB" smtClean="0"/>
              <a:t>07/04/2020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7918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46A7C-30C4-450A-B100-EA9B476F5072}" type="datetimeFigureOut">
              <a:rPr lang="en-GB" smtClean="0"/>
              <a:t>07/04/2020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26584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30902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446A7C-30C4-450A-B100-EA9B476F507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0290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135977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46A7C-30C4-450A-B100-EA9B476F507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7E9450-E261-468F-80E9-2C591225FDBD}" type="slidenum">
              <a:rPr lang="en-GB" smtClean="0"/>
              <a:t>‹#›</a:t>
            </a:fld>
            <a:endParaRPr lang="en-GB"/>
          </a:p>
        </p:txBody>
      </p:sp>
    </p:spTree>
    <p:extLst>
      <p:ext uri="{BB962C8B-B14F-4D97-AF65-F5344CB8AC3E}">
        <p14:creationId xmlns:p14="http://schemas.microsoft.com/office/powerpoint/2010/main" val="290800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4446A7C-30C4-450A-B100-EA9B476F5072}" type="datetimeFigureOut">
              <a:rPr lang="en-GB" smtClean="0"/>
              <a:t>07/04/2020</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97E9450-E261-468F-80E9-2C591225FDBD}" type="slidenum">
              <a:rPr lang="en-GB" smtClean="0"/>
              <a:t>‹#›</a:t>
            </a:fld>
            <a:endParaRPr lang="en-GB"/>
          </a:p>
        </p:txBody>
      </p:sp>
    </p:spTree>
    <p:extLst>
      <p:ext uri="{BB962C8B-B14F-4D97-AF65-F5344CB8AC3E}">
        <p14:creationId xmlns:p14="http://schemas.microsoft.com/office/powerpoint/2010/main" val="2763642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9000" r="-69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9E61277-BEA4-4556-9667-43351C0D1029}"/>
              </a:ext>
            </a:extLst>
          </p:cNvPr>
          <p:cNvSpPr/>
          <p:nvPr/>
        </p:nvSpPr>
        <p:spPr>
          <a:xfrm>
            <a:off x="149418" y="295433"/>
            <a:ext cx="6552007" cy="8660677"/>
          </a:xfrm>
          <a:prstGeom prst="roundRect">
            <a:avLst>
              <a:gd name="adj" fmla="val 473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E5CC74E-4672-4BF4-B00F-0E5EF4432868}"/>
              </a:ext>
            </a:extLst>
          </p:cNvPr>
          <p:cNvSpPr/>
          <p:nvPr/>
        </p:nvSpPr>
        <p:spPr>
          <a:xfrm>
            <a:off x="-143691" y="-63788"/>
            <a:ext cx="5855559" cy="914400"/>
          </a:xfrm>
          <a:prstGeom prst="roundRect">
            <a:avLst>
              <a:gd name="adj" fmla="val 38585"/>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40F8B0D-DE50-4E77-A8FA-727189C62CA3}"/>
              </a:ext>
            </a:extLst>
          </p:cNvPr>
          <p:cNvSpPr txBox="1"/>
          <p:nvPr/>
        </p:nvSpPr>
        <p:spPr>
          <a:xfrm>
            <a:off x="0" y="-150606"/>
            <a:ext cx="5551714" cy="584775"/>
          </a:xfrm>
          <a:prstGeom prst="rect">
            <a:avLst/>
          </a:prstGeom>
          <a:noFill/>
        </p:spPr>
        <p:txBody>
          <a:bodyPr wrap="square" rtlCol="0">
            <a:spAutoFit/>
          </a:bodyPr>
          <a:lstStyle/>
          <a:p>
            <a:pPr lvl="0" algn="ctr" defTabSz="914400">
              <a:defRPr/>
            </a:pPr>
            <a:r>
              <a:rPr lang="en-US" sz="3200" b="1" dirty="0">
                <a:solidFill>
                  <a:prstClr val="black"/>
                </a:solidFill>
                <a:latin typeface="Comic Sans MS" panose="030F0702030302020204" pitchFamily="66" charset="0"/>
              </a:rPr>
              <a:t>Test Your Dominant Side</a:t>
            </a:r>
            <a:endParaRPr kumimoji="0" lang="en-GB" sz="32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TextBox 6">
            <a:extLst>
              <a:ext uri="{FF2B5EF4-FFF2-40B4-BE49-F238E27FC236}">
                <a16:creationId xmlns:a16="http://schemas.microsoft.com/office/drawing/2014/main" id="{22BE496E-D93D-4BED-87ED-B04996870720}"/>
              </a:ext>
            </a:extLst>
          </p:cNvPr>
          <p:cNvSpPr txBox="1"/>
          <p:nvPr/>
        </p:nvSpPr>
        <p:spPr>
          <a:xfrm>
            <a:off x="3520898" y="1486041"/>
            <a:ext cx="3131993" cy="1938992"/>
          </a:xfrm>
          <a:prstGeom prst="rect">
            <a:avLst/>
          </a:prstGeom>
          <a:solidFill>
            <a:schemeClr val="bg1"/>
          </a:solidFill>
          <a:ln w="38100">
            <a:solidFill>
              <a:srgbClr val="7030A0"/>
            </a:solidFill>
            <a:prstDash val="lgDash"/>
          </a:ln>
        </p:spPr>
        <p:txBody>
          <a:bodyPr wrap="square" rtlCol="0">
            <a:spAutoFit/>
          </a:bodyPr>
          <a:lstStyle/>
          <a:p>
            <a:pPr lvl="0" algn="just"/>
            <a:r>
              <a:rPr lang="en-US" sz="1200" dirty="0">
                <a:solidFill>
                  <a:prstClr val="black"/>
                </a:solidFill>
              </a:rPr>
              <a:t>Check out this cool experiment that will teach you more about how your body and brain work together. Test your dominant side by completing a series of challenges. Which hand do you write with? Which foot do you kick with? Do you have a dominant eye? Do you throw with one side of your body but kick with the other? Are you ambidextrous? Answer these questions and much more with this fun science experiment for kids.</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6F2A4D5-06DC-44D5-8651-69B3DF0F7B93}"/>
              </a:ext>
            </a:extLst>
          </p:cNvPr>
          <p:cNvSpPr txBox="1"/>
          <p:nvPr/>
        </p:nvSpPr>
        <p:spPr>
          <a:xfrm>
            <a:off x="293428" y="950724"/>
            <a:ext cx="3131993" cy="1785104"/>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38100">
            <a:solidFill>
              <a:srgbClr val="7030A0"/>
            </a:solidFill>
          </a:ln>
        </p:spPr>
        <p:txBody>
          <a:bodyPr wrap="square" rtlCol="0">
            <a:spAutoFit/>
          </a:bodyPr>
          <a:lstStyle/>
          <a:p>
            <a:pPr lvl="0"/>
            <a:r>
              <a:rPr lang="en-US" sz="1400" b="1" dirty="0">
                <a:solidFill>
                  <a:prstClr val="black"/>
                </a:solidFill>
              </a:rPr>
              <a:t>What you'll need:</a:t>
            </a:r>
            <a:endParaRPr lang="en-US" sz="1200" dirty="0">
              <a:solidFill>
                <a:prstClr val="black"/>
              </a:solidFill>
            </a:endParaRPr>
          </a:p>
          <a:p>
            <a:pPr marL="285750" lvl="0" indent="-285750">
              <a:buFont typeface="Arial" panose="020B0604020202020204" pitchFamily="34" charset="0"/>
              <a:buChar char="•"/>
            </a:pPr>
            <a:r>
              <a:rPr lang="en-US" sz="1200" dirty="0">
                <a:solidFill>
                  <a:prstClr val="black"/>
                </a:solidFill>
              </a:rPr>
              <a:t>A pen or pencil</a:t>
            </a:r>
          </a:p>
          <a:p>
            <a:pPr marL="285750" lvl="0" indent="-285750">
              <a:buFont typeface="Arial" panose="020B0604020202020204" pitchFamily="34" charset="0"/>
              <a:buChar char="•"/>
            </a:pPr>
            <a:r>
              <a:rPr lang="en-US" sz="1200" dirty="0">
                <a:solidFill>
                  <a:prstClr val="black"/>
                </a:solidFill>
              </a:rPr>
              <a:t>Paper or a notepad to write your findings on</a:t>
            </a:r>
          </a:p>
          <a:p>
            <a:pPr marL="285750" lvl="0" indent="-285750">
              <a:buFont typeface="Arial" panose="020B0604020202020204" pitchFamily="34" charset="0"/>
              <a:buChar char="•"/>
            </a:pPr>
            <a:r>
              <a:rPr lang="en-US" sz="1200" dirty="0">
                <a:solidFill>
                  <a:prstClr val="black"/>
                </a:solidFill>
              </a:rPr>
              <a:t>An empty tube (an old paper towel tube is good)</a:t>
            </a:r>
          </a:p>
          <a:p>
            <a:pPr marL="285750" lvl="0" indent="-285750">
              <a:buFont typeface="Arial" panose="020B0604020202020204" pitchFamily="34" charset="0"/>
              <a:buChar char="•"/>
            </a:pPr>
            <a:r>
              <a:rPr lang="en-US" sz="1200" dirty="0">
                <a:solidFill>
                  <a:prstClr val="black"/>
                </a:solidFill>
              </a:rPr>
              <a:t>A cup of water</a:t>
            </a:r>
          </a:p>
          <a:p>
            <a:pPr marL="285750" lvl="0" indent="-285750">
              <a:buFont typeface="Arial" panose="020B0604020202020204" pitchFamily="34" charset="0"/>
              <a:buChar char="•"/>
            </a:pPr>
            <a:r>
              <a:rPr lang="en-US" sz="1200" dirty="0">
                <a:solidFill>
                  <a:prstClr val="black"/>
                </a:solidFill>
              </a:rPr>
              <a:t>A small ball (or something soft you can throw)</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6B9BF1-8162-4AE1-A5DB-B364D02151DD}"/>
              </a:ext>
            </a:extLst>
          </p:cNvPr>
          <p:cNvSpPr/>
          <p:nvPr/>
        </p:nvSpPr>
        <p:spPr>
          <a:xfrm>
            <a:off x="293428" y="2835940"/>
            <a:ext cx="3131992" cy="5674374"/>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lvl="0">
              <a:lnSpc>
                <a:spcPct val="115000"/>
              </a:lnSpc>
              <a:spcAft>
                <a:spcPts val="1000"/>
              </a:spcAft>
            </a:pPr>
            <a:r>
              <a:rPr lang="en-US" sz="1600" b="1" dirty="0">
                <a:solidFill>
                  <a:prstClr val="black"/>
                </a:solidFill>
                <a:ea typeface="Calibri" panose="020F0502020204030204" pitchFamily="34" charset="0"/>
                <a:cs typeface="Times New Roman" panose="02020603050405020304" pitchFamily="18" charset="0"/>
              </a:rPr>
              <a:t>Instructions:</a:t>
            </a:r>
          </a:p>
          <a:p>
            <a:r>
              <a:rPr lang="en-US" sz="1200" b="1" dirty="0"/>
              <a:t>Eye tests:</a:t>
            </a:r>
            <a:endParaRPr lang="en-US" sz="1200" dirty="0"/>
          </a:p>
          <a:p>
            <a:pPr marL="171450" indent="-171450">
              <a:buFont typeface="Arial" panose="020B0604020202020204" pitchFamily="34" charset="0"/>
              <a:buChar char="•"/>
            </a:pPr>
            <a:r>
              <a:rPr lang="en-US" sz="1200" dirty="0"/>
              <a:t>Which eye do you use to wink?</a:t>
            </a:r>
          </a:p>
          <a:p>
            <a:pPr marL="171450" indent="-171450">
              <a:buFont typeface="Arial" panose="020B0604020202020204" pitchFamily="34" charset="0"/>
              <a:buChar char="•"/>
            </a:pPr>
            <a:r>
              <a:rPr lang="en-US" sz="1200" dirty="0"/>
              <a:t>Which eye do you use to look through the empty tube?</a:t>
            </a:r>
          </a:p>
          <a:p>
            <a:pPr marL="171450" indent="-171450">
              <a:buFont typeface="Arial" panose="020B0604020202020204" pitchFamily="34" charset="0"/>
              <a:buChar char="•"/>
            </a:pPr>
            <a:r>
              <a:rPr lang="en-US" sz="1200" dirty="0"/>
              <a:t>Extend your arms in front of your body. Make a triangle shape using your fore fingers and thumbs. Bring your hands together, making the triangle smaller (about the size of a coin is good). Find a small object in the room and focus on it through the hole in your hands (using both eyes). Try closing just your left eye and then just your right, if your view of the object changed when you closed your left eye mark down ‘left’, if it changed when you closed your right eye mark down ‘right’.</a:t>
            </a:r>
          </a:p>
          <a:p>
            <a:r>
              <a:rPr lang="en-US" sz="1200" b="1" dirty="0"/>
              <a:t> </a:t>
            </a:r>
          </a:p>
          <a:p>
            <a:r>
              <a:rPr lang="en-US" sz="1200" b="1" dirty="0"/>
              <a:t>Hand/Arm tests:</a:t>
            </a:r>
            <a:endParaRPr lang="en-US" sz="1200" dirty="0"/>
          </a:p>
          <a:p>
            <a:pPr marL="171450" indent="-171450">
              <a:buFont typeface="Arial" panose="020B0604020202020204" pitchFamily="34" charset="0"/>
              <a:buChar char="•"/>
            </a:pPr>
            <a:r>
              <a:rPr lang="en-US" sz="1200" dirty="0"/>
              <a:t>Which hand do you use to write?</a:t>
            </a:r>
          </a:p>
          <a:p>
            <a:pPr marL="171450" indent="-171450">
              <a:buFont typeface="Arial" panose="020B0604020202020204" pitchFamily="34" charset="0"/>
              <a:buChar char="•"/>
            </a:pPr>
            <a:r>
              <a:rPr lang="en-US" sz="1200" dirty="0"/>
              <a:t>Pick up the cup of water, which hand did you use?</a:t>
            </a:r>
          </a:p>
          <a:p>
            <a:pPr marL="171450" indent="-171450">
              <a:buFont typeface="Arial" panose="020B0604020202020204" pitchFamily="34" charset="0"/>
              <a:buChar char="•"/>
            </a:pPr>
            <a:r>
              <a:rPr lang="en-US" sz="1200" dirty="0"/>
              <a:t>Throw the ball, which arm did you use?</a:t>
            </a:r>
          </a:p>
          <a:p>
            <a:r>
              <a:rPr lang="en-US" sz="1200" b="1" dirty="0"/>
              <a:t> </a:t>
            </a:r>
          </a:p>
          <a:p>
            <a:r>
              <a:rPr lang="en-US" sz="1200" b="1" dirty="0"/>
              <a:t>Foot/Leg tests:</a:t>
            </a:r>
            <a:endParaRPr lang="en-US" sz="1200" dirty="0"/>
          </a:p>
          <a:p>
            <a:pPr marL="171450" indent="-171450">
              <a:buFont typeface="Arial" panose="020B0604020202020204" pitchFamily="34" charset="0"/>
              <a:buChar char="•"/>
            </a:pPr>
            <a:r>
              <a:rPr lang="en-US" sz="1200" dirty="0"/>
              <a:t>Run forward and jump off one leg, which did you jump off?</a:t>
            </a:r>
          </a:p>
          <a:p>
            <a:pPr marL="171450" indent="-171450">
              <a:buFont typeface="Arial" panose="020B0604020202020204" pitchFamily="34" charset="0"/>
              <a:buChar char="•"/>
            </a:pPr>
            <a:r>
              <a:rPr lang="en-US" sz="1200" dirty="0"/>
              <a:t>Drop the ball on the ground and kick it, which foot did you use?</a:t>
            </a:r>
          </a:p>
        </p:txBody>
      </p:sp>
      <p:sp>
        <p:nvSpPr>
          <p:cNvPr id="18" name="TextBox 17">
            <a:extLst>
              <a:ext uri="{FF2B5EF4-FFF2-40B4-BE49-F238E27FC236}">
                <a16:creationId xmlns:a16="http://schemas.microsoft.com/office/drawing/2014/main" id="{0F5A5706-64FE-4D53-9AF5-BE51CD2C1E8D}"/>
              </a:ext>
            </a:extLst>
          </p:cNvPr>
          <p:cNvSpPr txBox="1"/>
          <p:nvPr/>
        </p:nvSpPr>
        <p:spPr>
          <a:xfrm>
            <a:off x="3520898" y="969046"/>
            <a:ext cx="3131993"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Introduction</a:t>
            </a:r>
          </a:p>
        </p:txBody>
      </p:sp>
      <p:sp>
        <p:nvSpPr>
          <p:cNvPr id="19" name="TextBox 18">
            <a:extLst>
              <a:ext uri="{FF2B5EF4-FFF2-40B4-BE49-F238E27FC236}">
                <a16:creationId xmlns:a16="http://schemas.microsoft.com/office/drawing/2014/main" id="{43B7A050-A87C-4F3C-BD1C-4F0C6240E313}"/>
              </a:ext>
            </a:extLst>
          </p:cNvPr>
          <p:cNvSpPr txBox="1"/>
          <p:nvPr/>
        </p:nvSpPr>
        <p:spPr>
          <a:xfrm>
            <a:off x="3505978" y="3541918"/>
            <a:ext cx="3131992" cy="400110"/>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algn="ctr"/>
            <a:r>
              <a:rPr lang="en-GB" sz="2000" b="1" dirty="0"/>
              <a:t>What’s Happening</a:t>
            </a:r>
          </a:p>
        </p:txBody>
      </p:sp>
      <p:sp>
        <p:nvSpPr>
          <p:cNvPr id="20" name="TextBox 19">
            <a:extLst>
              <a:ext uri="{FF2B5EF4-FFF2-40B4-BE49-F238E27FC236}">
                <a16:creationId xmlns:a16="http://schemas.microsoft.com/office/drawing/2014/main" id="{718EDE17-36A2-4A37-B6AF-43A589F3AF2D}"/>
              </a:ext>
            </a:extLst>
          </p:cNvPr>
          <p:cNvSpPr txBox="1"/>
          <p:nvPr/>
        </p:nvSpPr>
        <p:spPr>
          <a:xfrm>
            <a:off x="3505977" y="4056265"/>
            <a:ext cx="3131991" cy="4662815"/>
          </a:xfrm>
          <a:prstGeom prst="rect">
            <a:avLst/>
          </a:prstGeom>
          <a:solidFill>
            <a:schemeClr val="bg1"/>
          </a:solidFill>
          <a:ln w="38100">
            <a:solidFill>
              <a:srgbClr val="7030A0"/>
            </a:solidFill>
            <a:prstDash val="lgDash"/>
          </a:ln>
        </p:spPr>
        <p:txBody>
          <a:bodyPr wrap="square" rtlCol="0">
            <a:spAutoFit/>
          </a:bodyPr>
          <a:lstStyle/>
          <a:p>
            <a:pPr lvl="0" algn="just"/>
            <a:r>
              <a:rPr lang="en-US" sz="1100" dirty="0"/>
              <a:t>So what side do you favor? Are you left handed or right handed? Left footed or right footed? Is your right eye dominant or is it your left?</a:t>
            </a:r>
          </a:p>
          <a:p>
            <a:pPr lvl="0" algn="just"/>
            <a:r>
              <a:rPr lang="en-US" sz="1100" dirty="0"/>
              <a:t>Around 90% of the world’s population is right handed. Why most people favor the right side is not completely understood by scientists. Some think that the reason is related to which side of your brain you use for language. The right side of your body is controlled by the left side of your brain, and in around 90% of people the left side of the brain also controls language.</a:t>
            </a:r>
          </a:p>
          <a:p>
            <a:pPr lvl="0" algn="just"/>
            <a:r>
              <a:rPr lang="en-US" sz="1100" dirty="0"/>
              <a:t>Others think the reason might have more to do with culture. The word ‘right’ is associated being correct and doing the right thing while the word ‘left’ originally meant ‘weak’. Favoring the right hand may have become a social development as more children were taught important skills by right handed people and various tools were designed to be used with the right hand.</a:t>
            </a:r>
          </a:p>
          <a:p>
            <a:pPr lvl="0" algn="just"/>
            <a:r>
              <a:rPr lang="en-US" sz="1100" dirty="0"/>
              <a:t>Around 80% of people are right footed and 70% favor their right eye. These percentages are lower than those who are right handed and this could be because your body has more freedom of choice in choosing its favored foot and eye than that of its favored hand. In other words you are more likely to be trained to use your right hand than your right foot and even more so than your right eye.</a:t>
            </a:r>
            <a:endPar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17308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97</TotalTime>
  <Words>597</Words>
  <Application>Microsoft Office PowerPoint</Application>
  <PresentationFormat>On-screen Show (4:3)</PresentationFormat>
  <Paragraphs>28</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Chalky Chalk</dc:creator>
  <cp:lastModifiedBy>Chalky Chalk</cp:lastModifiedBy>
  <cp:revision>28</cp:revision>
  <dcterms:created xsi:type="dcterms:W3CDTF">2020-04-06T19:04:37Z</dcterms:created>
  <dcterms:modified xsi:type="dcterms:W3CDTF">2020-04-07T12:35:30Z</dcterms:modified>
</cp:coreProperties>
</file>