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50" d="100"/>
          <a:sy n="50" d="100"/>
        </p:scale>
        <p:origin x="1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83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2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25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0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33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903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4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06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87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3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636C3-26AC-486A-906A-308BA2173F68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8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ABB247-EA4A-4022-B67C-73BA401A784D}"/>
              </a:ext>
            </a:extLst>
          </p:cNvPr>
          <p:cNvSpPr txBox="1">
            <a:spLocks/>
          </p:cNvSpPr>
          <p:nvPr/>
        </p:nvSpPr>
        <p:spPr>
          <a:xfrm>
            <a:off x="1472749" y="153451"/>
            <a:ext cx="5177415" cy="11247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0B050"/>
                </a:solidFill>
                <a:latin typeface="Comic Sans MS" pitchFamily="66" charset="0"/>
              </a:rPr>
              <a:t>Plant Structure</a:t>
            </a:r>
            <a:endParaRPr lang="en-GB" sz="24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02E14D-B418-4213-99AA-D9DC5A1FBE47}"/>
              </a:ext>
            </a:extLst>
          </p:cNvPr>
          <p:cNvSpPr txBox="1"/>
          <p:nvPr/>
        </p:nvSpPr>
        <p:spPr>
          <a:xfrm>
            <a:off x="4144616" y="0"/>
            <a:ext cx="271338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Y7 Bio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AO:  Literacy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B72080-B0E0-42C6-A584-181D78A10F40}"/>
              </a:ext>
            </a:extLst>
          </p:cNvPr>
          <p:cNvSpPr txBox="1"/>
          <p:nvPr/>
        </p:nvSpPr>
        <p:spPr>
          <a:xfrm>
            <a:off x="0" y="12619"/>
            <a:ext cx="1472749" cy="12618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Key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Words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Roots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Flowers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11BF9-00D8-4095-B25E-14AF0FE14989}"/>
              </a:ext>
            </a:extLst>
          </p:cNvPr>
          <p:cNvSpPr txBox="1"/>
          <p:nvPr/>
        </p:nvSpPr>
        <p:spPr>
          <a:xfrm>
            <a:off x="1544177" y="797449"/>
            <a:ext cx="5260587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400" b="1" dirty="0"/>
              <a:t>Before the lesson highlight key words or phrases in the information below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41D9EA-1BE4-4A99-8AF7-D9E1F17EBBB3}"/>
              </a:ext>
            </a:extLst>
          </p:cNvPr>
          <p:cNvSpPr/>
          <p:nvPr/>
        </p:nvSpPr>
        <p:spPr>
          <a:xfrm>
            <a:off x="2434486" y="1506694"/>
            <a:ext cx="4370278" cy="2123658"/>
          </a:xfrm>
          <a:prstGeom prst="rect">
            <a:avLst/>
          </a:prstGeom>
          <a:ln w="28575">
            <a:solidFill>
              <a:srgbClr val="00B0F0"/>
            </a:solidFill>
            <a:prstDash val="lgDash"/>
          </a:ln>
        </p:spPr>
        <p:txBody>
          <a:bodyPr wrap="square">
            <a:spAutoFit/>
          </a:bodyPr>
          <a:lstStyle/>
          <a:p>
            <a:pPr algn="just" defTabSz="914400"/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Plants are made up of many cells.  Groups of similar cells work together in a tissue. Each tissue has its job to do. For example, dermal tissue covers the leaves, flowers, roots and stems of plants.</a:t>
            </a:r>
          </a:p>
          <a:p>
            <a:pPr algn="just" defTabSz="914400"/>
            <a:endParaRPr lang="en-US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 defTabSz="914400"/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Dermal tissue has several functions, including preventing the plant from losing too much water.  Tissues work together in organs. Important plant organs include:</a:t>
            </a:r>
          </a:p>
          <a:p>
            <a:pPr marL="171450" indent="-171450" algn="just" defTabSz="91440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roots</a:t>
            </a:r>
          </a:p>
          <a:p>
            <a:pPr marL="171450" indent="-171450" algn="just" defTabSz="91440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leaves</a:t>
            </a:r>
          </a:p>
          <a:p>
            <a:pPr marL="171450" indent="-171450" algn="just" defTabSz="91440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stem</a:t>
            </a:r>
          </a:p>
          <a:p>
            <a:pPr marL="171450" indent="-171450" algn="just" defTabSz="91440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reproductive organs, such as male and female sex organs in flowers.</a:t>
            </a:r>
            <a:endParaRPr lang="en-GB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826AEF5-E28A-4289-A1C8-579D97C12B6A}"/>
              </a:ext>
            </a:extLst>
          </p:cNvPr>
          <p:cNvSpPr/>
          <p:nvPr/>
        </p:nvSpPr>
        <p:spPr>
          <a:xfrm>
            <a:off x="4800256" y="1145304"/>
            <a:ext cx="513567" cy="350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60FACC-C0B1-43B1-9E78-FC3E08346B62}"/>
              </a:ext>
            </a:extLst>
          </p:cNvPr>
          <p:cNvSpPr/>
          <p:nvPr/>
        </p:nvSpPr>
        <p:spPr>
          <a:xfrm>
            <a:off x="2434486" y="3765187"/>
            <a:ext cx="4370278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A plant's roots sit below the soil and the stem grows above it. The roots of a plant take up water and nutrients from the soil. They also anchor the plant to the ground and keep it steady.</a:t>
            </a:r>
            <a:endParaRPr lang="en-US" sz="1200" dirty="0"/>
          </a:p>
        </p:txBody>
      </p:sp>
      <p:pic>
        <p:nvPicPr>
          <p:cNvPr id="1026" name="Picture 2" descr="Image result for plant structure diagram">
            <a:extLst>
              <a:ext uri="{FF2B5EF4-FFF2-40B4-BE49-F238E27FC236}">
                <a16:creationId xmlns:a16="http://schemas.microsoft.com/office/drawing/2014/main" id="{78331C59-DD72-45E4-B8EC-3A9DA01EA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6" y="1364066"/>
            <a:ext cx="2381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A99A532-028F-4A7E-A537-F738F65E9326}"/>
              </a:ext>
            </a:extLst>
          </p:cNvPr>
          <p:cNvSpPr/>
          <p:nvPr/>
        </p:nvSpPr>
        <p:spPr>
          <a:xfrm>
            <a:off x="2434486" y="4517039"/>
            <a:ext cx="4370278" cy="1107996"/>
          </a:xfrm>
          <a:prstGeom prst="rect">
            <a:avLst/>
          </a:prstGeom>
          <a:ln w="28575">
            <a:solidFill>
              <a:srgbClr val="00B0F0"/>
            </a:solidFill>
            <a:prstDash val="lgDash"/>
          </a:ln>
        </p:spPr>
        <p:txBody>
          <a:bodyPr wrap="square">
            <a:spAutoFit/>
          </a:bodyPr>
          <a:lstStyle/>
          <a:p>
            <a:pPr algn="just" defTabSz="914400"/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Think back to your work on specialised cells.  What do you think the cells on the surface of the root might look like and why?</a:t>
            </a:r>
          </a:p>
          <a:p>
            <a:pPr algn="just" defTabSz="914400"/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A9F08-5F2C-4FB1-9EAB-24E47B225EE2}"/>
              </a:ext>
            </a:extLst>
          </p:cNvPr>
          <p:cNvSpPr/>
          <p:nvPr/>
        </p:nvSpPr>
        <p:spPr>
          <a:xfrm>
            <a:off x="3803199" y="5730556"/>
            <a:ext cx="2972251" cy="1569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The stem</a:t>
            </a:r>
          </a:p>
          <a:p>
            <a:pPr algn="just"/>
            <a:r>
              <a:rPr lang="en-US" sz="1200" dirty="0"/>
              <a:t>The primary functions of the stem are to support the leaves; to conduct water and minerals to the leaves, where they can be converted into usable products by photosynthesis; and to transport these products from the leaves to other parts of the plant, including the roots.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0D4A45-B6E2-425E-BECD-568BAF18708F}"/>
              </a:ext>
            </a:extLst>
          </p:cNvPr>
          <p:cNvSpPr/>
          <p:nvPr/>
        </p:nvSpPr>
        <p:spPr>
          <a:xfrm>
            <a:off x="3803198" y="7405737"/>
            <a:ext cx="2972251" cy="1569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The leaf</a:t>
            </a:r>
          </a:p>
          <a:p>
            <a:pPr algn="just"/>
            <a:r>
              <a:rPr lang="en-US" sz="1200" dirty="0"/>
              <a:t>A leaf usually has a large surface area, so that it can absorb a lot of light. Its top surface is protected from water loss, disease and weather damage by a waxy layer. The upper part of the leaf is where the light falls, and it contains a type of cell called a palisade cell..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A73FA5-FCDA-48FE-B352-D47FC2C6F4AD}"/>
              </a:ext>
            </a:extLst>
          </p:cNvPr>
          <p:cNvSpPr/>
          <p:nvPr/>
        </p:nvSpPr>
        <p:spPr>
          <a:xfrm>
            <a:off x="82550" y="5785151"/>
            <a:ext cx="3575338" cy="1785104"/>
          </a:xfrm>
          <a:prstGeom prst="rect">
            <a:avLst/>
          </a:prstGeom>
          <a:ln w="28575">
            <a:solidFill>
              <a:srgbClr val="00B0F0"/>
            </a:solidFill>
            <a:prstDash val="lgDash"/>
          </a:ln>
        </p:spPr>
        <p:txBody>
          <a:bodyPr wrap="square">
            <a:spAutoFit/>
          </a:bodyPr>
          <a:lstStyle/>
          <a:p>
            <a:pPr algn="just" defTabSz="914400"/>
            <a:r>
              <a: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Summaries what you think are the key features of a plant</a:t>
            </a:r>
          </a:p>
          <a:p>
            <a:pPr algn="just" defTabSz="914400"/>
            <a:r>
              <a:rPr lang="en-US" sz="11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666E17-6BD1-4795-B079-5A87E4937CC5}"/>
              </a:ext>
            </a:extLst>
          </p:cNvPr>
          <p:cNvSpPr txBox="1"/>
          <p:nvPr/>
        </p:nvSpPr>
        <p:spPr>
          <a:xfrm>
            <a:off x="107498" y="7775068"/>
            <a:ext cx="3550389" cy="1200329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Task: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1" kern="0" dirty="0">
              <a:solidFill>
                <a:sysClr val="windowText" lastClr="000000"/>
              </a:solidFill>
            </a:endParaRPr>
          </a:p>
          <a:p>
            <a:pPr marL="514350" lvl="0" indent="-514350" algn="just">
              <a:buFont typeface="+mj-lt"/>
              <a:buAutoNum type="arabicPeriod"/>
              <a:defRPr/>
            </a:pPr>
            <a:r>
              <a:rPr lang="en-GB" sz="1200" b="1" kern="0" dirty="0">
                <a:solidFill>
                  <a:sysClr val="windowText" lastClr="000000"/>
                </a:solidFill>
              </a:rPr>
              <a:t>Cut your plant diagram so that it opens out into different sections</a:t>
            </a:r>
          </a:p>
          <a:p>
            <a:pPr marL="514350" lvl="0" indent="-514350" algn="just">
              <a:buFont typeface="+mj-lt"/>
              <a:buAutoNum type="arabicPeriod"/>
              <a:defRPr/>
            </a:pPr>
            <a:r>
              <a:rPr lang="en-GB" sz="1200" b="1" kern="0" dirty="0">
                <a:solidFill>
                  <a:sysClr val="windowText" lastClr="000000"/>
                </a:solidFill>
              </a:rPr>
              <a:t>Under each section describe it’s function and how it helps the plant live</a:t>
            </a:r>
          </a:p>
        </p:txBody>
      </p:sp>
    </p:spTree>
    <p:extLst>
      <p:ext uri="{BB962C8B-B14F-4D97-AF65-F5344CB8AC3E}">
        <p14:creationId xmlns:p14="http://schemas.microsoft.com/office/powerpoint/2010/main" val="328392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337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8</cp:revision>
  <dcterms:created xsi:type="dcterms:W3CDTF">2018-06-18T19:43:06Z</dcterms:created>
  <dcterms:modified xsi:type="dcterms:W3CDTF">2020-03-25T15:25:18Z</dcterms:modified>
</cp:coreProperties>
</file>