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p:scale>
          <a:sx n="40" d="100"/>
          <a:sy n="40" d="100"/>
        </p:scale>
        <p:origin x="160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20/03/2019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20/03/2019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20/03/2019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20/03/2019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98DE5E7-6038-41E2-8DDE-F1CABFBCA893}"/>
              </a:ext>
            </a:extLst>
          </p:cNvPr>
          <p:cNvPicPr>
            <a:picLocks noChangeAspect="1"/>
          </p:cNvPicPr>
          <p:nvPr/>
        </p:nvPicPr>
        <p:blipFill rotWithShape="1">
          <a:blip r:embed="rId2"/>
          <a:srcRect l="6878" t="11393" r="30578" b="9170"/>
          <a:stretch/>
        </p:blipFill>
        <p:spPr>
          <a:xfrm>
            <a:off x="3318308" y="555878"/>
            <a:ext cx="3539692" cy="2528928"/>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Leaf Structure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5110618" y="0"/>
            <a:ext cx="1747381"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sysClr val="windowText" lastClr="000000"/>
                </a:solidFill>
              </a:rPr>
              <a:t>Bioenergetics</a:t>
            </a:r>
          </a:p>
        </p:txBody>
      </p:sp>
      <p:sp>
        <p:nvSpPr>
          <p:cNvPr id="6" name="TextBox 5">
            <a:extLst>
              <a:ext uri="{FF2B5EF4-FFF2-40B4-BE49-F238E27FC236}">
                <a16:creationId xmlns:a16="http://schemas.microsoft.com/office/drawing/2014/main" id="{F54895F6-D35B-476E-8E33-8DF19F070597}"/>
              </a:ext>
            </a:extLst>
          </p:cNvPr>
          <p:cNvSpPr txBox="1"/>
          <p:nvPr/>
        </p:nvSpPr>
        <p:spPr>
          <a:xfrm>
            <a:off x="101639" y="51363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080CB28-94FF-4670-8185-58A3A9CD40B4}"/>
              </a:ext>
            </a:extLst>
          </p:cNvPr>
          <p:cNvSpPr/>
          <p:nvPr/>
        </p:nvSpPr>
        <p:spPr>
          <a:xfrm>
            <a:off x="3224440" y="7917962"/>
            <a:ext cx="3527391" cy="1200329"/>
          </a:xfrm>
          <a:prstGeom prst="rect">
            <a:avLst/>
          </a:prstGeom>
          <a:ln w="28575">
            <a:solidFill>
              <a:srgbClr val="FFFF00"/>
            </a:solidFill>
            <a:prstDash val="solid"/>
          </a:ln>
        </p:spPr>
        <p:txBody>
          <a:bodyPr wrap="square">
            <a:spAutoFit/>
          </a:bodyPr>
          <a:lstStyle/>
          <a:p>
            <a:pPr algn="just"/>
            <a:r>
              <a:rPr lang="en-US" sz="1200" b="1" dirty="0"/>
              <a:t>Describe how gases diffuse in and out of a leaf</a:t>
            </a:r>
          </a:p>
          <a:p>
            <a:pPr algn="just"/>
            <a:r>
              <a:rPr lang="en-US" sz="1200" b="1" dirty="0"/>
              <a:t>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7" name="Rectangle 6">
            <a:extLst>
              <a:ext uri="{FF2B5EF4-FFF2-40B4-BE49-F238E27FC236}">
                <a16:creationId xmlns:a16="http://schemas.microsoft.com/office/drawing/2014/main" id="{EF78EE5A-6FFB-4AB2-8E93-F4F66DF30D7A}"/>
              </a:ext>
            </a:extLst>
          </p:cNvPr>
          <p:cNvSpPr/>
          <p:nvPr/>
        </p:nvSpPr>
        <p:spPr>
          <a:xfrm>
            <a:off x="101639" y="884953"/>
            <a:ext cx="3184580" cy="323165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b="1" dirty="0"/>
              <a:t>Functions of a Leaf</a:t>
            </a:r>
          </a:p>
          <a:p>
            <a:pPr algn="just"/>
            <a:r>
              <a:rPr lang="en-US" sz="1200" b="1" dirty="0"/>
              <a:t>Photosynthesi</a:t>
            </a:r>
            <a:r>
              <a:rPr lang="en-US" sz="1200" dirty="0"/>
              <a:t>s: This is the most important function of a leaf. They contain chloroplasts which have the pigment chlorophyll that is responsible for helping in photosynthesis. The prepared food is transported to the other parts of the plant via phloem tissue.</a:t>
            </a:r>
          </a:p>
          <a:p>
            <a:pPr algn="just"/>
            <a:r>
              <a:rPr lang="en-US" sz="1200" b="1" dirty="0"/>
              <a:t>Helps the plant breathe</a:t>
            </a:r>
            <a:r>
              <a:rPr lang="en-US" sz="1200" dirty="0"/>
              <a:t>: The epidermis of the leaf contains guard cells that control and regulate the small pores on the undersurface of the leaves. These pores are called stomata. Stomata are responsible for regulating water in and out of the cell. It is also responsible for the exchange of gases across the epidermis.</a:t>
            </a:r>
          </a:p>
          <a:p>
            <a:pPr algn="just"/>
            <a:r>
              <a:rPr lang="en-US" sz="1200" b="1" dirty="0"/>
              <a:t>Storage of food</a:t>
            </a:r>
            <a:r>
              <a:rPr lang="en-US" sz="1200" dirty="0"/>
              <a:t>: In some plants, the leaves are modified to store food. The glucose produced can be stored as starch</a:t>
            </a:r>
          </a:p>
        </p:txBody>
      </p:sp>
      <p:sp>
        <p:nvSpPr>
          <p:cNvPr id="24" name="Rectangle 23">
            <a:extLst>
              <a:ext uri="{FF2B5EF4-FFF2-40B4-BE49-F238E27FC236}">
                <a16:creationId xmlns:a16="http://schemas.microsoft.com/office/drawing/2014/main" id="{D23F3960-797D-47D7-8AA9-185F41EFD90D}"/>
              </a:ext>
            </a:extLst>
          </p:cNvPr>
          <p:cNvSpPr/>
          <p:nvPr/>
        </p:nvSpPr>
        <p:spPr>
          <a:xfrm>
            <a:off x="3429000" y="3199783"/>
            <a:ext cx="3327361" cy="830997"/>
          </a:xfrm>
          <a:prstGeom prst="rect">
            <a:avLst/>
          </a:prstGeom>
          <a:ln w="28575">
            <a:solidFill>
              <a:srgbClr val="FF0000"/>
            </a:solidFill>
            <a:prstDash val="dash"/>
          </a:ln>
        </p:spPr>
        <p:txBody>
          <a:bodyPr wrap="square">
            <a:spAutoFit/>
          </a:bodyPr>
          <a:lstStyle/>
          <a:p>
            <a:pPr algn="just"/>
            <a:r>
              <a:rPr lang="en-US" sz="1200" b="1" dirty="0"/>
              <a:t>Where in the leaf does most photosynthesis take place?</a:t>
            </a:r>
          </a:p>
          <a:p>
            <a:pPr algn="just"/>
            <a:r>
              <a:rPr lang="en-US" sz="1200" b="1" dirty="0"/>
              <a:t>__________________________________________________________________________________</a:t>
            </a:r>
            <a:endParaRPr lang="en-GB" sz="1200" b="1" dirty="0"/>
          </a:p>
        </p:txBody>
      </p:sp>
      <p:sp>
        <p:nvSpPr>
          <p:cNvPr id="8" name="Arrow: Down 7">
            <a:extLst>
              <a:ext uri="{FF2B5EF4-FFF2-40B4-BE49-F238E27FC236}">
                <a16:creationId xmlns:a16="http://schemas.microsoft.com/office/drawing/2014/main" id="{0F6CAA4E-7D71-44B7-98E7-18066983617E}"/>
              </a:ext>
            </a:extLst>
          </p:cNvPr>
          <p:cNvSpPr/>
          <p:nvPr/>
        </p:nvSpPr>
        <p:spPr>
          <a:xfrm>
            <a:off x="3054399" y="440901"/>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1BFF90C-8360-4628-8BED-31D07BBACA07}"/>
              </a:ext>
            </a:extLst>
          </p:cNvPr>
          <p:cNvSpPr/>
          <p:nvPr/>
        </p:nvSpPr>
        <p:spPr>
          <a:xfrm>
            <a:off x="101639" y="7943671"/>
            <a:ext cx="2952759" cy="1200329"/>
          </a:xfrm>
          <a:prstGeom prst="rect">
            <a:avLst/>
          </a:prstGeom>
          <a:ln w="28575">
            <a:solidFill>
              <a:srgbClr val="00B0F0"/>
            </a:solidFill>
            <a:prstDash val="dash"/>
          </a:ln>
        </p:spPr>
        <p:txBody>
          <a:bodyPr wrap="square">
            <a:spAutoFit/>
          </a:bodyPr>
          <a:lstStyle/>
          <a:p>
            <a:pPr algn="just"/>
            <a:r>
              <a:rPr lang="en-US" sz="1200" b="1" dirty="0"/>
              <a:t>What is diffusion?</a:t>
            </a:r>
          </a:p>
          <a:p>
            <a:pPr algn="just"/>
            <a:r>
              <a:rPr lang="en-US" sz="1200" b="1" dirty="0"/>
              <a:t>____________________________________________________________________________________________________________________________________________________________________________________</a:t>
            </a:r>
            <a:endParaRPr lang="en-GB" sz="1200" b="1" dirty="0"/>
          </a:p>
        </p:txBody>
      </p:sp>
      <p:sp>
        <p:nvSpPr>
          <p:cNvPr id="27" name="Rectangle 26">
            <a:extLst>
              <a:ext uri="{FF2B5EF4-FFF2-40B4-BE49-F238E27FC236}">
                <a16:creationId xmlns:a16="http://schemas.microsoft.com/office/drawing/2014/main" id="{4F5ECF5D-CB4B-474E-A524-0288E9FF54C6}"/>
              </a:ext>
            </a:extLst>
          </p:cNvPr>
          <p:cNvSpPr/>
          <p:nvPr/>
        </p:nvSpPr>
        <p:spPr>
          <a:xfrm>
            <a:off x="3424472" y="4152582"/>
            <a:ext cx="3327361" cy="646331"/>
          </a:xfrm>
          <a:prstGeom prst="rect">
            <a:avLst/>
          </a:prstGeom>
          <a:ln w="28575">
            <a:solidFill>
              <a:srgbClr val="FF0000"/>
            </a:solidFill>
            <a:prstDash val="dash"/>
          </a:ln>
        </p:spPr>
        <p:txBody>
          <a:bodyPr wrap="square">
            <a:spAutoFit/>
          </a:bodyPr>
          <a:lstStyle/>
          <a:p>
            <a:pPr algn="just"/>
            <a:r>
              <a:rPr lang="en-US" sz="1200" b="1" dirty="0"/>
              <a:t>What is the function of the large air spaces?</a:t>
            </a:r>
          </a:p>
          <a:p>
            <a:pPr algn="just"/>
            <a:r>
              <a:rPr lang="en-US" sz="1200" b="1" dirty="0"/>
              <a:t>__________________________________________________________________________________</a:t>
            </a:r>
            <a:endParaRPr lang="en-GB" sz="1200" b="1" dirty="0"/>
          </a:p>
        </p:txBody>
      </p:sp>
      <p:sp>
        <p:nvSpPr>
          <p:cNvPr id="28" name="Rectangle 27">
            <a:extLst>
              <a:ext uri="{FF2B5EF4-FFF2-40B4-BE49-F238E27FC236}">
                <a16:creationId xmlns:a16="http://schemas.microsoft.com/office/drawing/2014/main" id="{653D76DF-3AF4-4267-A98F-F78F8DEBC741}"/>
              </a:ext>
            </a:extLst>
          </p:cNvPr>
          <p:cNvSpPr/>
          <p:nvPr/>
        </p:nvSpPr>
        <p:spPr>
          <a:xfrm>
            <a:off x="3424472" y="4907065"/>
            <a:ext cx="3327361" cy="646331"/>
          </a:xfrm>
          <a:prstGeom prst="rect">
            <a:avLst/>
          </a:prstGeom>
          <a:ln w="28575">
            <a:solidFill>
              <a:srgbClr val="FF0000"/>
            </a:solidFill>
            <a:prstDash val="dash"/>
          </a:ln>
        </p:spPr>
        <p:txBody>
          <a:bodyPr wrap="square">
            <a:spAutoFit/>
          </a:bodyPr>
          <a:lstStyle/>
          <a:p>
            <a:pPr algn="just"/>
            <a:r>
              <a:rPr lang="en-US" sz="1200" b="1" dirty="0"/>
              <a:t>How does water reach the  palisade cells?</a:t>
            </a:r>
          </a:p>
          <a:p>
            <a:pPr algn="just"/>
            <a:r>
              <a:rPr lang="en-US" sz="1200" b="1" dirty="0"/>
              <a:t>__________________________________________________________________________________</a:t>
            </a:r>
            <a:endParaRPr lang="en-GB" sz="1200" b="1" dirty="0"/>
          </a:p>
        </p:txBody>
      </p:sp>
      <p:sp>
        <p:nvSpPr>
          <p:cNvPr id="29" name="Rectangle 28">
            <a:extLst>
              <a:ext uri="{FF2B5EF4-FFF2-40B4-BE49-F238E27FC236}">
                <a16:creationId xmlns:a16="http://schemas.microsoft.com/office/drawing/2014/main" id="{403113D4-C946-4FB0-9FE8-91F5E4E55F5C}"/>
              </a:ext>
            </a:extLst>
          </p:cNvPr>
          <p:cNvSpPr/>
          <p:nvPr/>
        </p:nvSpPr>
        <p:spPr>
          <a:xfrm>
            <a:off x="3424471" y="5661548"/>
            <a:ext cx="3327361" cy="830997"/>
          </a:xfrm>
          <a:prstGeom prst="rect">
            <a:avLst/>
          </a:prstGeom>
          <a:ln w="28575">
            <a:solidFill>
              <a:srgbClr val="FF0000"/>
            </a:solidFill>
            <a:prstDash val="dash"/>
          </a:ln>
        </p:spPr>
        <p:txBody>
          <a:bodyPr wrap="square">
            <a:spAutoFit/>
          </a:bodyPr>
          <a:lstStyle/>
          <a:p>
            <a:pPr algn="just"/>
            <a:r>
              <a:rPr lang="en-US" sz="1200" b="1" dirty="0"/>
              <a:t>How is the glucose made in photosynthesis transported away?</a:t>
            </a:r>
          </a:p>
          <a:p>
            <a:pPr algn="just"/>
            <a:r>
              <a:rPr lang="en-US" sz="1200" b="1" dirty="0"/>
              <a:t>__________________________________________________________________________________</a:t>
            </a:r>
            <a:endParaRPr lang="en-GB" sz="1200" b="1" dirty="0"/>
          </a:p>
        </p:txBody>
      </p:sp>
      <p:pic>
        <p:nvPicPr>
          <p:cNvPr id="10" name="Picture 9">
            <a:extLst>
              <a:ext uri="{FF2B5EF4-FFF2-40B4-BE49-F238E27FC236}">
                <a16:creationId xmlns:a16="http://schemas.microsoft.com/office/drawing/2014/main" id="{E6A719ED-4575-4BB1-945C-AB168FFE4094}"/>
              </a:ext>
            </a:extLst>
          </p:cNvPr>
          <p:cNvPicPr>
            <a:picLocks noChangeAspect="1"/>
          </p:cNvPicPr>
          <p:nvPr/>
        </p:nvPicPr>
        <p:blipFill rotWithShape="1">
          <a:blip r:embed="rId3"/>
          <a:srcRect l="16972" r="32690"/>
          <a:stretch/>
        </p:blipFill>
        <p:spPr>
          <a:xfrm>
            <a:off x="155562" y="4398606"/>
            <a:ext cx="3068878" cy="3429297"/>
          </a:xfrm>
          <a:prstGeom prst="rect">
            <a:avLst/>
          </a:prstGeom>
        </p:spPr>
      </p:pic>
      <p:sp>
        <p:nvSpPr>
          <p:cNvPr id="15" name="Rectangle 14">
            <a:extLst>
              <a:ext uri="{FF2B5EF4-FFF2-40B4-BE49-F238E27FC236}">
                <a16:creationId xmlns:a16="http://schemas.microsoft.com/office/drawing/2014/main" id="{1E0069CC-B6E2-4836-9E97-F27C56343460}"/>
              </a:ext>
            </a:extLst>
          </p:cNvPr>
          <p:cNvSpPr/>
          <p:nvPr/>
        </p:nvSpPr>
        <p:spPr>
          <a:xfrm>
            <a:off x="3054398" y="6582604"/>
            <a:ext cx="3697433" cy="120032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Diffusion is the movement of a substance from an area of high concentration to an area of low concentration. Diffusion happens in liquids and gases because their particles move randomly from place to place. Diffusion is an important process for living things; it is how substances move in and out of cells.</a:t>
            </a:r>
          </a:p>
        </p:txBody>
      </p:sp>
      <p:sp>
        <p:nvSpPr>
          <p:cNvPr id="30" name="TextBox 29">
            <a:extLst>
              <a:ext uri="{FF2B5EF4-FFF2-40B4-BE49-F238E27FC236}">
                <a16:creationId xmlns:a16="http://schemas.microsoft.com/office/drawing/2014/main" id="{F1F01498-C45A-4699-9AD8-AD28ACA4EDFE}"/>
              </a:ext>
            </a:extLst>
          </p:cNvPr>
          <p:cNvSpPr txBox="1"/>
          <p:nvPr/>
        </p:nvSpPr>
        <p:spPr>
          <a:xfrm>
            <a:off x="78193" y="4208824"/>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Diffusion diagram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8179</TotalTime>
  <Words>263</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Leaf Structure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17</cp:revision>
  <dcterms:created xsi:type="dcterms:W3CDTF">2019-02-02T18:17:28Z</dcterms:created>
  <dcterms:modified xsi:type="dcterms:W3CDTF">2019-03-20T21:40:21Z</dcterms:modified>
</cp:coreProperties>
</file>