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51" d="100"/>
          <a:sy n="51" d="100"/>
        </p:scale>
        <p:origin x="13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933721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782604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73973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4014983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4446A7C-30C4-450A-B100-EA9B476F5072}" type="datetimeFigureOut">
              <a:rPr lang="en-GB" smtClean="0"/>
              <a:t>07/04/2020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801541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4446A7C-30C4-450A-B100-EA9B476F5072}" type="datetimeFigureOut">
              <a:rPr lang="en-GB" smtClean="0"/>
              <a:t>07/04/2020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79188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446A7C-30C4-450A-B100-EA9B476F5072}" type="datetimeFigureOut">
              <a:rPr lang="en-GB" smtClean="0"/>
              <a:t>07/04/2020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65847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090291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029045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5977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908001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34446A7C-30C4-450A-B100-EA9B476F5072}" type="datetimeFigureOut">
              <a:rPr lang="en-GB" smtClean="0"/>
              <a:t>07/04/2020</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797E9450-E261-468F-80E9-2C591225FDBD}" type="slidenum">
              <a:rPr lang="en-GB" smtClean="0"/>
              <a:t>‹#›</a:t>
            </a:fld>
            <a:endParaRPr lang="en-GB"/>
          </a:p>
        </p:txBody>
      </p:sp>
    </p:spTree>
    <p:extLst>
      <p:ext uri="{BB962C8B-B14F-4D97-AF65-F5344CB8AC3E}">
        <p14:creationId xmlns:p14="http://schemas.microsoft.com/office/powerpoint/2010/main" val="2763642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9000" r="-69000"/>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69E61277-BEA4-4556-9667-43351C0D1029}"/>
              </a:ext>
            </a:extLst>
          </p:cNvPr>
          <p:cNvSpPr/>
          <p:nvPr/>
        </p:nvSpPr>
        <p:spPr>
          <a:xfrm>
            <a:off x="149418" y="295433"/>
            <a:ext cx="6552007" cy="8660677"/>
          </a:xfrm>
          <a:prstGeom prst="roundRect">
            <a:avLst>
              <a:gd name="adj" fmla="val 4735"/>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8E5CC74E-4672-4BF4-B00F-0E5EF4432868}"/>
              </a:ext>
            </a:extLst>
          </p:cNvPr>
          <p:cNvSpPr/>
          <p:nvPr/>
        </p:nvSpPr>
        <p:spPr>
          <a:xfrm>
            <a:off x="-143691" y="-63788"/>
            <a:ext cx="5855559" cy="914400"/>
          </a:xfrm>
          <a:prstGeom prst="roundRect">
            <a:avLst>
              <a:gd name="adj" fmla="val 38585"/>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40F8B0D-DE50-4E77-A8FA-727189C62CA3}"/>
              </a:ext>
            </a:extLst>
          </p:cNvPr>
          <p:cNvSpPr txBox="1"/>
          <p:nvPr/>
        </p:nvSpPr>
        <p:spPr>
          <a:xfrm>
            <a:off x="0" y="-87976"/>
            <a:ext cx="5551714" cy="769441"/>
          </a:xfrm>
          <a:prstGeom prst="rect">
            <a:avLst/>
          </a:prstGeom>
          <a:noFill/>
        </p:spPr>
        <p:txBody>
          <a:bodyPr wrap="square" rtlCol="0">
            <a:spAutoFit/>
          </a:bodyPr>
          <a:lstStyle/>
          <a:p>
            <a:pPr lvl="0" algn="ctr" defTabSz="914400">
              <a:defRPr/>
            </a:pPr>
            <a:r>
              <a:rPr lang="en-US" sz="4400" b="1" dirty="0">
                <a:solidFill>
                  <a:prstClr val="black"/>
                </a:solidFill>
                <a:latin typeface="Comic Sans MS" panose="030F0702030302020204" pitchFamily="66" charset="0"/>
              </a:rPr>
              <a:t>Escaping Water</a:t>
            </a:r>
            <a:endParaRPr kumimoji="0" lang="en-GB" sz="44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
        <p:nvSpPr>
          <p:cNvPr id="7" name="TextBox 6">
            <a:extLst>
              <a:ext uri="{FF2B5EF4-FFF2-40B4-BE49-F238E27FC236}">
                <a16:creationId xmlns:a16="http://schemas.microsoft.com/office/drawing/2014/main" id="{22BE496E-D93D-4BED-87ED-B04996870720}"/>
              </a:ext>
            </a:extLst>
          </p:cNvPr>
          <p:cNvSpPr txBox="1"/>
          <p:nvPr/>
        </p:nvSpPr>
        <p:spPr>
          <a:xfrm>
            <a:off x="3693301" y="960436"/>
            <a:ext cx="2871271" cy="1384995"/>
          </a:xfrm>
          <a:prstGeom prst="rect">
            <a:avLst/>
          </a:prstGeom>
          <a:solidFill>
            <a:schemeClr val="bg1"/>
          </a:solidFill>
          <a:ln w="38100">
            <a:solidFill>
              <a:srgbClr val="7030A0"/>
            </a:solidFill>
            <a:prstDash val="lgDash"/>
          </a:ln>
        </p:spPr>
        <p:txBody>
          <a:bodyPr wrap="square" rtlCol="0">
            <a:spAutoFit/>
          </a:bodyPr>
          <a:lstStyle/>
          <a:p>
            <a:pPr lvl="0" algn="just"/>
            <a:r>
              <a:rPr lang="en-US" sz="1400" dirty="0">
                <a:solidFill>
                  <a:prstClr val="black"/>
                </a:solidFill>
              </a:rPr>
              <a:t>Water can certainly move in mysterious ways, get the water from one cup to make its way up hill and back down into a second empty cup with the help of paper towels and an interesting scientific process.</a:t>
            </a:r>
          </a:p>
        </p:txBody>
      </p:sp>
      <p:sp>
        <p:nvSpPr>
          <p:cNvPr id="11" name="TextBox 10">
            <a:extLst>
              <a:ext uri="{FF2B5EF4-FFF2-40B4-BE49-F238E27FC236}">
                <a16:creationId xmlns:a16="http://schemas.microsoft.com/office/drawing/2014/main" id="{26F2A4D5-06DC-44D5-8651-69B3DF0F7B93}"/>
              </a:ext>
            </a:extLst>
          </p:cNvPr>
          <p:cNvSpPr txBox="1"/>
          <p:nvPr/>
        </p:nvSpPr>
        <p:spPr>
          <a:xfrm>
            <a:off x="293428" y="2835365"/>
            <a:ext cx="3131993" cy="861774"/>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7030A0"/>
            </a:solidFill>
          </a:ln>
        </p:spPr>
        <p:txBody>
          <a:bodyPr wrap="square" rtlCol="0">
            <a:spAutoFit/>
          </a:bodyPr>
          <a:lstStyle/>
          <a:p>
            <a:pPr lvl="0"/>
            <a:r>
              <a:rPr lang="en-US" sz="1400" b="1" dirty="0">
                <a:solidFill>
                  <a:prstClr val="black"/>
                </a:solidFill>
              </a:rPr>
              <a:t>What you'll need:</a:t>
            </a:r>
            <a:endParaRPr lang="en-US" sz="1200" dirty="0">
              <a:solidFill>
                <a:prstClr val="black"/>
              </a:solidFill>
            </a:endParaRPr>
          </a:p>
          <a:p>
            <a:pPr marL="285750" lvl="0" indent="-285750">
              <a:buFont typeface="Arial" panose="020B0604020202020204" pitchFamily="34" charset="0"/>
              <a:buChar char="•"/>
            </a:pPr>
            <a:r>
              <a:rPr lang="en-US" sz="1200" dirty="0">
                <a:solidFill>
                  <a:prstClr val="black"/>
                </a:solidFill>
              </a:rPr>
              <a:t>A glass of water</a:t>
            </a:r>
          </a:p>
          <a:p>
            <a:pPr marL="285750" lvl="0" indent="-285750">
              <a:buFont typeface="Arial" panose="020B0604020202020204" pitchFamily="34" charset="0"/>
              <a:buChar char="•"/>
            </a:pPr>
            <a:r>
              <a:rPr lang="en-US" sz="1200" dirty="0">
                <a:solidFill>
                  <a:prstClr val="black"/>
                </a:solidFill>
              </a:rPr>
              <a:t>An empty glass</a:t>
            </a:r>
          </a:p>
          <a:p>
            <a:pPr marL="285750" lvl="0" indent="-285750">
              <a:buFont typeface="Arial" panose="020B0604020202020204" pitchFamily="34" charset="0"/>
              <a:buChar char="•"/>
            </a:pPr>
            <a:r>
              <a:rPr lang="en-US" sz="1200" dirty="0">
                <a:solidFill>
                  <a:prstClr val="black"/>
                </a:solidFill>
              </a:rPr>
              <a:t>Some paper towels</a:t>
            </a: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86B9BF1-8162-4AE1-A5DB-B364D02151DD}"/>
              </a:ext>
            </a:extLst>
          </p:cNvPr>
          <p:cNvSpPr/>
          <p:nvPr/>
        </p:nvSpPr>
        <p:spPr>
          <a:xfrm>
            <a:off x="293428" y="3791617"/>
            <a:ext cx="3131992" cy="2484270"/>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lvl="0">
              <a:lnSpc>
                <a:spcPct val="115000"/>
              </a:lnSpc>
              <a:spcAft>
                <a:spcPts val="1000"/>
              </a:spcAft>
            </a:pPr>
            <a:r>
              <a:rPr lang="en-US" sz="1400" b="1" dirty="0">
                <a:solidFill>
                  <a:prstClr val="black"/>
                </a:solidFill>
                <a:ea typeface="Calibri" panose="020F0502020204030204" pitchFamily="34" charset="0"/>
                <a:cs typeface="Times New Roman" panose="02020603050405020304" pitchFamily="18" charset="0"/>
              </a:rPr>
              <a:t>Instructions:</a:t>
            </a:r>
          </a:p>
          <a:p>
            <a:pPr marL="171450" indent="-171450" algn="just">
              <a:buFont typeface="Arial" panose="020B0604020202020204" pitchFamily="34" charset="0"/>
              <a:buChar char="•"/>
            </a:pPr>
            <a:r>
              <a:rPr lang="en-US" sz="1200" dirty="0"/>
              <a:t>Twist a couple of pieces of paper towel together until it forms something that looks a little like a piece of rope, this will be the 'wick' that will absorb and transfer the water (a bit like the wick on a candle transferring the wax to the flame).</a:t>
            </a:r>
          </a:p>
          <a:p>
            <a:pPr marL="171450" indent="-171450" algn="just">
              <a:buFont typeface="Arial" panose="020B0604020202020204" pitchFamily="34" charset="0"/>
              <a:buChar char="•"/>
            </a:pPr>
            <a:r>
              <a:rPr lang="en-US" sz="1200" dirty="0"/>
              <a:t>Place one end of the paper towels into the glass filled with water and the other into the empty glass.</a:t>
            </a:r>
          </a:p>
          <a:p>
            <a:pPr marL="171450" indent="-171450" algn="just">
              <a:buFont typeface="Arial" panose="020B0604020202020204" pitchFamily="34" charset="0"/>
              <a:buChar char="•"/>
            </a:pPr>
            <a:r>
              <a:rPr lang="en-US" sz="1200" dirty="0"/>
              <a:t>Watch what happens (this experiment takes a little bit of patience).</a:t>
            </a:r>
          </a:p>
        </p:txBody>
      </p:sp>
      <p:sp>
        <p:nvSpPr>
          <p:cNvPr id="18" name="TextBox 17">
            <a:extLst>
              <a:ext uri="{FF2B5EF4-FFF2-40B4-BE49-F238E27FC236}">
                <a16:creationId xmlns:a16="http://schemas.microsoft.com/office/drawing/2014/main" id="{0F5A5706-64FE-4D53-9AF5-BE51CD2C1E8D}"/>
              </a:ext>
            </a:extLst>
          </p:cNvPr>
          <p:cNvSpPr txBox="1"/>
          <p:nvPr/>
        </p:nvSpPr>
        <p:spPr>
          <a:xfrm>
            <a:off x="293428" y="942313"/>
            <a:ext cx="3266788"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Introduction</a:t>
            </a:r>
          </a:p>
        </p:txBody>
      </p:sp>
      <p:sp>
        <p:nvSpPr>
          <p:cNvPr id="19" name="TextBox 18">
            <a:extLst>
              <a:ext uri="{FF2B5EF4-FFF2-40B4-BE49-F238E27FC236}">
                <a16:creationId xmlns:a16="http://schemas.microsoft.com/office/drawing/2014/main" id="{43B7A050-A87C-4F3C-BD1C-4F0C6240E313}"/>
              </a:ext>
            </a:extLst>
          </p:cNvPr>
          <p:cNvSpPr txBox="1"/>
          <p:nvPr/>
        </p:nvSpPr>
        <p:spPr>
          <a:xfrm>
            <a:off x="3648148" y="2449750"/>
            <a:ext cx="2984404"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What’s Happening</a:t>
            </a:r>
          </a:p>
        </p:txBody>
      </p:sp>
      <p:sp>
        <p:nvSpPr>
          <p:cNvPr id="20" name="TextBox 19">
            <a:extLst>
              <a:ext uri="{FF2B5EF4-FFF2-40B4-BE49-F238E27FC236}">
                <a16:creationId xmlns:a16="http://schemas.microsoft.com/office/drawing/2014/main" id="{718EDE17-36A2-4A37-B6AF-43A589F3AF2D}"/>
              </a:ext>
            </a:extLst>
          </p:cNvPr>
          <p:cNvSpPr txBox="1"/>
          <p:nvPr/>
        </p:nvSpPr>
        <p:spPr>
          <a:xfrm>
            <a:off x="3648148" y="2976254"/>
            <a:ext cx="2984404" cy="5424562"/>
          </a:xfrm>
          <a:prstGeom prst="rect">
            <a:avLst/>
          </a:prstGeom>
          <a:solidFill>
            <a:schemeClr val="bg1"/>
          </a:solidFill>
          <a:ln w="38100">
            <a:solidFill>
              <a:srgbClr val="7030A0"/>
            </a:solidFill>
            <a:prstDash val="lgDash"/>
          </a:ln>
        </p:spPr>
        <p:txBody>
          <a:bodyPr wrap="square" rtlCol="0">
            <a:spAutoFit/>
          </a:bodyPr>
          <a:lstStyle/>
          <a:p>
            <a:pPr lvl="0" algn="just"/>
            <a:r>
              <a:rPr lang="en-US" sz="1400" dirty="0"/>
              <a:t>Your paper towel rope (or wick) starts getting wet, after a few minutes you will notice that the empty glass is starting to fill with water, it keeps filling until there is an even amount of water in each glass, how does this happen?</a:t>
            </a:r>
          </a:p>
          <a:p>
            <a:pPr lvl="0" algn="just"/>
            <a:endParaRPr lang="en-US" sz="1400" dirty="0"/>
          </a:p>
          <a:p>
            <a:pPr lvl="0" algn="just"/>
            <a:r>
              <a:rPr lang="en-US" sz="1400" dirty="0"/>
              <a:t>This process is called 'capillary action', the water uses this process to move along the tiny gaps in the fibre of the paper towels. It occurs due to the adhesive force between the water and the paper towel being stronger than the cohesive forces inside the water itself. This process can also be seen in plants where moisture travels from the roots to the rest of the plant.</a:t>
            </a:r>
          </a:p>
          <a:p>
            <a:pPr lvl="0" algn="just"/>
            <a:endParaRPr lang="en-US" sz="1400" dirty="0"/>
          </a:p>
          <a:p>
            <a:pPr lvl="0" algn="just"/>
            <a:r>
              <a:rPr lang="en-US" sz="1400" dirty="0">
                <a:solidFill>
                  <a:prstClr val="black"/>
                </a:solidFill>
              </a:rPr>
              <a:t>Capillary action happens when 3 forces called cohesion, adhesion, and surface tension work together, so let's look at these forces and how they cooperate to cause capillary action.</a:t>
            </a:r>
          </a:p>
          <a:p>
            <a:pPr lvl="0" algn="just"/>
            <a:endParaRPr lang="en-US" sz="1050" dirty="0">
              <a:solidFill>
                <a:prstClr val="black"/>
              </a:solidFill>
            </a:endParaRPr>
          </a:p>
        </p:txBody>
      </p:sp>
      <p:sp>
        <p:nvSpPr>
          <p:cNvPr id="21" name="TextBox 20">
            <a:extLst>
              <a:ext uri="{FF2B5EF4-FFF2-40B4-BE49-F238E27FC236}">
                <a16:creationId xmlns:a16="http://schemas.microsoft.com/office/drawing/2014/main" id="{253E7D3F-EF98-4FEB-8A25-A0D8BD686DCE}"/>
              </a:ext>
            </a:extLst>
          </p:cNvPr>
          <p:cNvSpPr txBox="1"/>
          <p:nvPr/>
        </p:nvSpPr>
        <p:spPr>
          <a:xfrm>
            <a:off x="293428" y="6361349"/>
            <a:ext cx="3122775" cy="276999"/>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7030A0"/>
            </a:solidFill>
          </a:ln>
        </p:spPr>
        <p:txBody>
          <a:bodyPr wrap="square" rtlCol="0">
            <a:spAutoFit/>
          </a:bodyPr>
          <a:lstStyle/>
          <a:p>
            <a:pPr lvl="0" algn="ju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Reflection Questions</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FE50A4D6-1699-4358-8100-AF08F10A18A0}"/>
              </a:ext>
            </a:extLst>
          </p:cNvPr>
          <p:cNvSpPr txBox="1"/>
          <p:nvPr/>
        </p:nvSpPr>
        <p:spPr>
          <a:xfrm>
            <a:off x="302645" y="6733724"/>
            <a:ext cx="3122775" cy="27699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GB" sz="1200" b="1" dirty="0">
                <a:solidFill>
                  <a:prstClr val="black"/>
                </a:solidFill>
              </a:rPr>
              <a:t>Is something confusing me?</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35168C2D-2C1E-4346-95B8-791F3AA9C2D6}"/>
              </a:ext>
            </a:extLst>
          </p:cNvPr>
          <p:cNvSpPr txBox="1"/>
          <p:nvPr/>
        </p:nvSpPr>
        <p:spPr>
          <a:xfrm>
            <a:off x="302645" y="7112753"/>
            <a:ext cx="3122775" cy="27699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US" sz="1200" b="1" dirty="0"/>
              <a:t>Could I explain this to someone else?</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26" name="Picture 2" descr="Rainbow Walking Water Science Experiment for Kids">
            <a:extLst>
              <a:ext uri="{FF2B5EF4-FFF2-40B4-BE49-F238E27FC236}">
                <a16:creationId xmlns:a16="http://schemas.microsoft.com/office/drawing/2014/main" id="{60D29A54-2E5E-43B6-B5BB-379D60B15CD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3719" b="19648"/>
          <a:stretch/>
        </p:blipFill>
        <p:spPr bwMode="auto">
          <a:xfrm>
            <a:off x="293428" y="1450189"/>
            <a:ext cx="3285847" cy="12405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17308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126</TotalTime>
  <Words>316</Words>
  <Application>Microsoft Office PowerPoint</Application>
  <PresentationFormat>On-screen Show (4:3)</PresentationFormat>
  <Paragraphs>20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Chalky Chalk</dc:creator>
  <cp:lastModifiedBy>Chalky Chalk</cp:lastModifiedBy>
  <cp:revision>39</cp:revision>
  <dcterms:created xsi:type="dcterms:W3CDTF">2020-04-06T19:04:37Z</dcterms:created>
  <dcterms:modified xsi:type="dcterms:W3CDTF">2020-04-07T13:54:49Z</dcterms:modified>
</cp:coreProperties>
</file>