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51" d="100"/>
          <a:sy n="51" d="100"/>
        </p:scale>
        <p:origin x="13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616053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95655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ADA001-6ADF-447A-88E1-D8196C077C92}"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105705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ADA001-6ADF-447A-88E1-D8196C077C92}" type="datetimeFigureOut">
              <a:rPr lang="en-GB" smtClean="0"/>
              <a:t>06/03/2019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526112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ADA001-6ADF-447A-88E1-D8196C077C92}" type="datetimeFigureOut">
              <a:rPr lang="en-GB" smtClean="0"/>
              <a:t>06/03/2019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1512792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ADA001-6ADF-447A-88E1-D8196C077C92}" type="datetimeFigureOut">
              <a:rPr lang="en-GB" smtClean="0"/>
              <a:t>06/03/2019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7606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ADA001-6ADF-447A-88E1-D8196C077C92}" type="datetimeFigureOut">
              <a:rPr lang="en-GB" smtClean="0"/>
              <a:t>06/03/2019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58337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06/03/2019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361137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BADA001-6ADF-447A-88E1-D8196C077C92}" type="datetimeFigureOut">
              <a:rPr lang="en-GB" smtClean="0"/>
              <a:t>06/03/2019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92580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4066784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ADA001-6ADF-447A-88E1-D8196C077C92}" type="datetimeFigureOut">
              <a:rPr lang="en-GB" smtClean="0"/>
              <a:t>06/03/2019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EC938B-848A-4B8C-A5DE-DA75EB83E5BE}" type="slidenum">
              <a:rPr lang="en-GB" smtClean="0"/>
              <a:t>‹#›</a:t>
            </a:fld>
            <a:endParaRPr lang="en-GB"/>
          </a:p>
        </p:txBody>
      </p:sp>
    </p:spTree>
    <p:extLst>
      <p:ext uri="{BB962C8B-B14F-4D97-AF65-F5344CB8AC3E}">
        <p14:creationId xmlns:p14="http://schemas.microsoft.com/office/powerpoint/2010/main" val="2706703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BADA001-6ADF-447A-88E1-D8196C077C92}" type="datetimeFigureOut">
              <a:rPr lang="en-GB" smtClean="0"/>
              <a:t>06/03/2019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EEC938B-848A-4B8C-A5DE-DA75EB83E5BE}" type="slidenum">
              <a:rPr lang="en-GB" smtClean="0"/>
              <a:t>‹#›</a:t>
            </a:fld>
            <a:endParaRPr lang="en-GB"/>
          </a:p>
        </p:txBody>
      </p:sp>
    </p:spTree>
    <p:extLst>
      <p:ext uri="{BB962C8B-B14F-4D97-AF65-F5344CB8AC3E}">
        <p14:creationId xmlns:p14="http://schemas.microsoft.com/office/powerpoint/2010/main" val="13528002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39119F-B05E-435D-9F0D-E1ECCD1B3761}"/>
              </a:ext>
            </a:extLst>
          </p:cNvPr>
          <p:cNvSpPr>
            <a:spLocks noGrp="1"/>
          </p:cNvSpPr>
          <p:nvPr>
            <p:ph type="ctrTitle"/>
          </p:nvPr>
        </p:nvSpPr>
        <p:spPr>
          <a:xfrm>
            <a:off x="0" y="-731990"/>
            <a:ext cx="6858000" cy="1245621"/>
          </a:xfrm>
        </p:spPr>
        <p:txBody>
          <a:bodyPr>
            <a:noAutofit/>
          </a:bodyPr>
          <a:lstStyle/>
          <a:p>
            <a:pPr algn="l"/>
            <a:r>
              <a:rPr lang="en-GB" sz="2000" b="1" dirty="0">
                <a:solidFill>
                  <a:srgbClr val="00B050"/>
                </a:solidFill>
                <a:latin typeface="Comic Sans MS" pitchFamily="66" charset="0"/>
              </a:rPr>
              <a:t>Reacting Masses Practice Question</a:t>
            </a:r>
          </a:p>
        </p:txBody>
      </p:sp>
      <p:sp>
        <p:nvSpPr>
          <p:cNvPr id="5" name="TextBox 4">
            <a:extLst>
              <a:ext uri="{FF2B5EF4-FFF2-40B4-BE49-F238E27FC236}">
                <a16:creationId xmlns:a16="http://schemas.microsoft.com/office/drawing/2014/main" id="{5CC14DE4-6B04-4B9C-9B4F-4440C207B430}"/>
              </a:ext>
            </a:extLst>
          </p:cNvPr>
          <p:cNvSpPr txBox="1"/>
          <p:nvPr/>
        </p:nvSpPr>
        <p:spPr>
          <a:xfrm>
            <a:off x="4809995" y="0"/>
            <a:ext cx="2048004" cy="523220"/>
          </a:xfrm>
          <a:prstGeom prst="rect">
            <a:avLst/>
          </a:prstGeom>
          <a:solidFill>
            <a:srgbClr val="92D05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Specification Link:</a:t>
            </a:r>
          </a:p>
          <a:p>
            <a:pPr lvl="0" defTabSz="914400">
              <a:defRPr/>
            </a:pPr>
            <a:r>
              <a:rPr lang="en-GB" sz="1200" kern="0" dirty="0">
                <a:solidFill>
                  <a:sysClr val="windowText" lastClr="000000"/>
                </a:solidFill>
              </a:rPr>
              <a:t>Revision</a:t>
            </a:r>
          </a:p>
        </p:txBody>
      </p:sp>
      <p:sp>
        <p:nvSpPr>
          <p:cNvPr id="6" name="TextBox 5">
            <a:extLst>
              <a:ext uri="{FF2B5EF4-FFF2-40B4-BE49-F238E27FC236}">
                <a16:creationId xmlns:a16="http://schemas.microsoft.com/office/drawing/2014/main" id="{F54895F6-D35B-476E-8E33-8DF19F070597}"/>
              </a:ext>
            </a:extLst>
          </p:cNvPr>
          <p:cNvSpPr txBox="1"/>
          <p:nvPr/>
        </p:nvSpPr>
        <p:spPr>
          <a:xfrm>
            <a:off x="3652181" y="3407527"/>
            <a:ext cx="2948760" cy="276999"/>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w="38100">
            <a:solidFill>
              <a:srgbClr val="FF0000"/>
            </a:solidFill>
          </a:ln>
        </p:spPr>
        <p:txBody>
          <a:bodyPr wrap="square" rtlCol="0">
            <a:spAutoFit/>
          </a:bodyPr>
          <a:lstStyle/>
          <a:p>
            <a:pPr lvl="0" algn="just"/>
            <a:r>
              <a:rPr lang="en-US" sz="1200" b="1" dirty="0">
                <a:solidFill>
                  <a:prstClr val="black"/>
                </a:solidFill>
              </a:rPr>
              <a:t>Work through the simple mole calculations</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080CB28-94FF-4670-8185-58A3A9CD40B4}"/>
              </a:ext>
            </a:extLst>
          </p:cNvPr>
          <p:cNvSpPr/>
          <p:nvPr/>
        </p:nvSpPr>
        <p:spPr>
          <a:xfrm>
            <a:off x="3429000" y="6520996"/>
            <a:ext cx="3308883" cy="2462213"/>
          </a:xfrm>
          <a:prstGeom prst="rect">
            <a:avLst/>
          </a:prstGeom>
          <a:ln w="28575">
            <a:solidFill>
              <a:srgbClr val="FFFF00"/>
            </a:solidFill>
            <a:prstDash val="solid"/>
          </a:ln>
        </p:spPr>
        <p:txBody>
          <a:bodyPr wrap="square">
            <a:spAutoFit/>
          </a:bodyPr>
          <a:lstStyle/>
          <a:p>
            <a:pPr algn="just"/>
            <a:r>
              <a:rPr lang="en-US" sz="1400" b="1"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GB" sz="1400" b="1" dirty="0"/>
          </a:p>
        </p:txBody>
      </p:sp>
      <p:sp>
        <p:nvSpPr>
          <p:cNvPr id="17" name="Rectangle 16">
            <a:extLst>
              <a:ext uri="{FF2B5EF4-FFF2-40B4-BE49-F238E27FC236}">
                <a16:creationId xmlns:a16="http://schemas.microsoft.com/office/drawing/2014/main" id="{CFA43210-7A76-4883-871E-02E95FD24494}"/>
              </a:ext>
            </a:extLst>
          </p:cNvPr>
          <p:cNvSpPr/>
          <p:nvPr/>
        </p:nvSpPr>
        <p:spPr>
          <a:xfrm>
            <a:off x="3334154" y="3849425"/>
            <a:ext cx="3374188" cy="2539157"/>
          </a:xfrm>
          <a:prstGeom prst="rect">
            <a:avLst/>
          </a:prstGeom>
          <a:ln w="28575">
            <a:solidFill>
              <a:srgbClr val="00B0F0"/>
            </a:solidFill>
            <a:prstDash val="dash"/>
          </a:ln>
        </p:spPr>
        <p:txBody>
          <a:bodyPr wrap="square">
            <a:spAutoFit/>
          </a:bodyPr>
          <a:lstStyle/>
          <a:p>
            <a:pPr algn="just"/>
            <a:r>
              <a:rPr lang="en-US" sz="1100" dirty="0"/>
              <a:t>A student wanted to make 11.0 g of copper chloride.</a:t>
            </a:r>
          </a:p>
          <a:p>
            <a:r>
              <a:rPr lang="en-US" sz="1100" dirty="0"/>
              <a:t>The equation for the reaction is:</a:t>
            </a:r>
          </a:p>
          <a:p>
            <a:r>
              <a:rPr lang="en-US" sz="1100" dirty="0"/>
              <a:t>           </a:t>
            </a:r>
            <a:r>
              <a:rPr lang="en-US" sz="1100" b="1" dirty="0"/>
              <a:t>CuCO</a:t>
            </a:r>
            <a:r>
              <a:rPr lang="en-US" sz="1100" b="1" baseline="-25000" dirty="0"/>
              <a:t>3</a:t>
            </a:r>
            <a:r>
              <a:rPr lang="en-US" sz="1100" b="1" dirty="0"/>
              <a:t> + 2HCl  →  CuCl</a:t>
            </a:r>
            <a:r>
              <a:rPr lang="en-US" sz="1100" b="1" baseline="-25000" dirty="0"/>
              <a:t>2</a:t>
            </a:r>
            <a:r>
              <a:rPr lang="en-US" sz="1100" b="1" dirty="0"/>
              <a:t> + H</a:t>
            </a:r>
            <a:r>
              <a:rPr lang="en-US" sz="1100" b="1" baseline="-25000" dirty="0"/>
              <a:t>2</a:t>
            </a:r>
            <a:r>
              <a:rPr lang="en-US" sz="1100" b="1" dirty="0"/>
              <a:t>O + CO</a:t>
            </a:r>
            <a:r>
              <a:rPr lang="en-US" sz="1100" b="1" baseline="-25000" dirty="0"/>
              <a:t>2</a:t>
            </a:r>
            <a:endParaRPr lang="en-US" sz="1100" b="1" dirty="0"/>
          </a:p>
          <a:p>
            <a:r>
              <a:rPr lang="en-US" sz="1100" dirty="0"/>
              <a:t>Relative atomic masses, </a:t>
            </a:r>
            <a:r>
              <a:rPr lang="en-US" sz="1100" i="1" dirty="0" err="1"/>
              <a:t>A</a:t>
            </a:r>
            <a:r>
              <a:rPr lang="en-US" sz="1100" baseline="-25000" dirty="0" err="1"/>
              <a:t>r</a:t>
            </a:r>
            <a:r>
              <a:rPr lang="en-US" sz="1100" dirty="0"/>
              <a:t>: H = 1; C = 12; O = 16; Cl = 35.5; Cu = 63.5</a:t>
            </a:r>
          </a:p>
          <a:p>
            <a:pPr algn="just"/>
            <a:r>
              <a:rPr lang="en-US" sz="1100" dirty="0"/>
              <a:t>Calculate the mass of copper carbonate the student should react with dilute hydrochloric acid to make 11.0 g of copper chloride.</a:t>
            </a:r>
            <a:endParaRPr lang="en-US" sz="1600" dirty="0"/>
          </a:p>
          <a:p>
            <a:pPr lvl="0" algn="just">
              <a:defRPr/>
            </a:pPr>
            <a:r>
              <a:rPr lang="en-GB" sz="1100" dirty="0">
                <a:solidFill>
                  <a:prstClr val="black"/>
                </a:solidFill>
              </a:rPr>
              <a:t>	</a:t>
            </a:r>
          </a:p>
          <a:p>
            <a:pPr algn="just"/>
            <a:r>
              <a:rPr lang="en-US" sz="1200" b="1" dirty="0"/>
              <a:t>_____________________________________________________________________________________________________________________________________________________________________________________________________________</a:t>
            </a:r>
            <a:endParaRPr lang="en-GB" sz="1200" b="1" dirty="0"/>
          </a:p>
        </p:txBody>
      </p:sp>
      <p:sp>
        <p:nvSpPr>
          <p:cNvPr id="24" name="Rectangle 23">
            <a:extLst>
              <a:ext uri="{FF2B5EF4-FFF2-40B4-BE49-F238E27FC236}">
                <a16:creationId xmlns:a16="http://schemas.microsoft.com/office/drawing/2014/main" id="{D23F3960-797D-47D7-8AA9-185F41EFD90D}"/>
              </a:ext>
            </a:extLst>
          </p:cNvPr>
          <p:cNvSpPr/>
          <p:nvPr/>
        </p:nvSpPr>
        <p:spPr>
          <a:xfrm>
            <a:off x="3182731" y="652628"/>
            <a:ext cx="3445906" cy="523220"/>
          </a:xfrm>
          <a:prstGeom prst="rect">
            <a:avLst/>
          </a:prstGeom>
          <a:ln w="28575">
            <a:solidFill>
              <a:srgbClr val="FF0000"/>
            </a:solidFill>
            <a:prstDash val="dash"/>
          </a:ln>
        </p:spPr>
        <p:txBody>
          <a:bodyPr wrap="square">
            <a:spAutoFit/>
          </a:bodyPr>
          <a:lstStyle/>
          <a:p>
            <a:r>
              <a:rPr lang="en-GB" sz="2800" dirty="0">
                <a:solidFill>
                  <a:srgbClr val="231F20"/>
                </a:solidFill>
                <a:latin typeface="ReithSans"/>
              </a:rPr>
              <a:t>   N</a:t>
            </a:r>
            <a:r>
              <a:rPr lang="en-GB" sz="2800" baseline="-25000" dirty="0">
                <a:solidFill>
                  <a:srgbClr val="231F20"/>
                </a:solidFill>
                <a:latin typeface="ReithSans"/>
              </a:rPr>
              <a:t>2</a:t>
            </a:r>
            <a:r>
              <a:rPr lang="en-GB" sz="2800" dirty="0">
                <a:solidFill>
                  <a:srgbClr val="231F20"/>
                </a:solidFill>
                <a:latin typeface="ReithSans"/>
              </a:rPr>
              <a:t> +   H</a:t>
            </a:r>
            <a:r>
              <a:rPr lang="en-GB" sz="2800" baseline="-25000" dirty="0">
                <a:solidFill>
                  <a:srgbClr val="231F20"/>
                </a:solidFill>
                <a:latin typeface="ReithSans"/>
              </a:rPr>
              <a:t>2</a:t>
            </a:r>
            <a:r>
              <a:rPr lang="en-GB" sz="2800" dirty="0">
                <a:solidFill>
                  <a:srgbClr val="231F20"/>
                </a:solidFill>
                <a:latin typeface="ReithSans"/>
              </a:rPr>
              <a:t> →     NH</a:t>
            </a:r>
            <a:r>
              <a:rPr lang="en-GB" sz="2800" baseline="-25000" dirty="0">
                <a:solidFill>
                  <a:srgbClr val="231F20"/>
                </a:solidFill>
                <a:latin typeface="ReithSans"/>
              </a:rPr>
              <a:t>3</a:t>
            </a:r>
            <a:endParaRPr lang="en-GB" sz="2800" b="1" dirty="0"/>
          </a:p>
        </p:txBody>
      </p:sp>
      <p:sp>
        <p:nvSpPr>
          <p:cNvPr id="8" name="Arrow: Down 7">
            <a:extLst>
              <a:ext uri="{FF2B5EF4-FFF2-40B4-BE49-F238E27FC236}">
                <a16:creationId xmlns:a16="http://schemas.microsoft.com/office/drawing/2014/main" id="{0F6CAA4E-7D71-44B7-98E7-18066983617E}"/>
              </a:ext>
            </a:extLst>
          </p:cNvPr>
          <p:cNvSpPr/>
          <p:nvPr/>
        </p:nvSpPr>
        <p:spPr>
          <a:xfrm rot="5400000">
            <a:off x="3129039" y="3288806"/>
            <a:ext cx="410230" cy="508786"/>
          </a:xfrm>
          <a:prstGeom prst="downArrow">
            <a:avLst>
              <a:gd name="adj1" fmla="val 43493"/>
              <a:gd name="adj2" fmla="val 7445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50FB74A3-24AC-4E2F-BDBB-14C49762DA98}"/>
              </a:ext>
            </a:extLst>
          </p:cNvPr>
          <p:cNvSpPr/>
          <p:nvPr/>
        </p:nvSpPr>
        <p:spPr>
          <a:xfrm>
            <a:off x="171684" y="1964284"/>
            <a:ext cx="2878342" cy="830997"/>
          </a:xfrm>
          <a:prstGeom prst="rect">
            <a:avLst/>
          </a:prstGeom>
          <a:ln w="28575">
            <a:solidFill>
              <a:srgbClr val="FF0000"/>
            </a:solidFill>
            <a:prstDash val="dash"/>
          </a:ln>
        </p:spPr>
        <p:txBody>
          <a:bodyPr wrap="square">
            <a:spAutoFit/>
          </a:bodyPr>
          <a:lstStyle/>
          <a:p>
            <a:pPr lvl="0" defTabSz="914400">
              <a:defRPr/>
            </a:pPr>
            <a:r>
              <a:rPr lang="en-GB" sz="1200" b="1" dirty="0">
                <a:solidFill>
                  <a:prstClr val="black"/>
                </a:solidFill>
              </a:rPr>
              <a:t>Calculate the number of moles in 25g of HCl</a:t>
            </a:r>
          </a:p>
          <a:p>
            <a:pPr algn="just"/>
            <a:r>
              <a:rPr lang="en-US" sz="1200" b="1" dirty="0"/>
              <a:t>______________________________________________________________________</a:t>
            </a:r>
            <a:endParaRPr lang="en-GB" sz="1200" b="1" dirty="0"/>
          </a:p>
        </p:txBody>
      </p:sp>
      <p:sp>
        <p:nvSpPr>
          <p:cNvPr id="21" name="Rectangle 20">
            <a:extLst>
              <a:ext uri="{FF2B5EF4-FFF2-40B4-BE49-F238E27FC236}">
                <a16:creationId xmlns:a16="http://schemas.microsoft.com/office/drawing/2014/main" id="{7D7B515E-8F42-49A1-85C5-5DE550719031}"/>
              </a:ext>
            </a:extLst>
          </p:cNvPr>
          <p:cNvSpPr/>
          <p:nvPr/>
        </p:nvSpPr>
        <p:spPr>
          <a:xfrm>
            <a:off x="171684" y="2949779"/>
            <a:ext cx="2844444" cy="1015663"/>
          </a:xfrm>
          <a:prstGeom prst="rect">
            <a:avLst/>
          </a:prstGeom>
          <a:ln w="28575">
            <a:solidFill>
              <a:srgbClr val="FF0000"/>
            </a:solidFill>
            <a:prstDash val="dash"/>
          </a:ln>
        </p:spPr>
        <p:txBody>
          <a:bodyPr wrap="square">
            <a:spAutoFit/>
          </a:bodyPr>
          <a:lstStyle/>
          <a:p>
            <a:pPr lvl="0" defTabSz="914400">
              <a:defRPr/>
            </a:pPr>
            <a:r>
              <a:rPr lang="en-GB" sz="1200" b="1" dirty="0">
                <a:solidFill>
                  <a:prstClr val="black"/>
                </a:solidFill>
              </a:rPr>
              <a:t>Calculate the number of moles in 140g of H</a:t>
            </a:r>
            <a:r>
              <a:rPr lang="en-GB" sz="900" b="1" dirty="0">
                <a:solidFill>
                  <a:prstClr val="black"/>
                </a:solidFill>
              </a:rPr>
              <a:t>2</a:t>
            </a:r>
            <a:r>
              <a:rPr lang="en-GB" sz="1200" b="1" dirty="0">
                <a:solidFill>
                  <a:prstClr val="black"/>
                </a:solidFill>
              </a:rPr>
              <a:t>O</a:t>
            </a:r>
          </a:p>
          <a:p>
            <a:pPr algn="just"/>
            <a:r>
              <a:rPr lang="en-US" sz="1200" b="1" dirty="0"/>
              <a:t>______________________________________________________________________________________________________</a:t>
            </a:r>
            <a:endParaRPr lang="en-GB" sz="1200" b="1" dirty="0"/>
          </a:p>
        </p:txBody>
      </p:sp>
      <p:sp>
        <p:nvSpPr>
          <p:cNvPr id="31" name="Rectangle 30">
            <a:extLst>
              <a:ext uri="{FF2B5EF4-FFF2-40B4-BE49-F238E27FC236}">
                <a16:creationId xmlns:a16="http://schemas.microsoft.com/office/drawing/2014/main" id="{31B24927-8ACE-4DE4-9591-E323E9859667}"/>
              </a:ext>
            </a:extLst>
          </p:cNvPr>
          <p:cNvSpPr/>
          <p:nvPr/>
        </p:nvSpPr>
        <p:spPr>
          <a:xfrm>
            <a:off x="171684" y="646045"/>
            <a:ext cx="2844444" cy="1169551"/>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tab pos="228600" algn="l"/>
                <a:tab pos="457200" algn="l"/>
                <a:tab pos="685800" algn="l"/>
                <a:tab pos="914400" algn="l"/>
                <a:tab pos="6446838" algn="r"/>
              </a:tabLst>
              <a:defRPr/>
            </a:pPr>
            <a:r>
              <a:rPr kumimoji="0" lang="en-GB" altLang="en-US" sz="1400" b="1"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Arial" panose="020B0604020202020204" pitchFamily="34" charset="0"/>
              </a:rPr>
              <a:t>Balancing Equations:</a:t>
            </a:r>
          </a:p>
          <a:p>
            <a:pPr marL="0" marR="0" lvl="0" indent="0" algn="just" defTabSz="914400" rtl="0" eaLnBrk="0" fontAlgn="base" latinLnBrk="0" hangingPunct="0">
              <a:lnSpc>
                <a:spcPct val="100000"/>
              </a:lnSpc>
              <a:spcBef>
                <a:spcPct val="0"/>
              </a:spcBef>
              <a:spcAft>
                <a:spcPct val="0"/>
              </a:spcAft>
              <a:buClrTx/>
              <a:buSzTx/>
              <a:buFontTx/>
              <a:buNone/>
              <a:tabLst>
                <a:tab pos="228600" algn="l"/>
                <a:tab pos="457200" algn="l"/>
                <a:tab pos="685800" algn="l"/>
                <a:tab pos="914400" algn="l"/>
                <a:tab pos="6446838" algn="r"/>
              </a:tabLst>
              <a:defRPr/>
            </a:pPr>
            <a:endParaRPr kumimoji="0" lang="en-GB" altLang="en-US" sz="1400" b="1"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Arial" panose="020B0604020202020204"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rabicPeriod"/>
              <a:tabLst>
                <a:tab pos="228600" algn="l"/>
                <a:tab pos="457200" algn="l"/>
                <a:tab pos="685800" algn="l"/>
                <a:tab pos="914400" algn="l"/>
                <a:tab pos="6446838" algn="r"/>
              </a:tabLst>
              <a:defRPr/>
            </a:pPr>
            <a:r>
              <a:rPr lang="en-GB" altLang="en-US" sz="1400" b="1" dirty="0">
                <a:solidFill>
                  <a:prstClr val="black"/>
                </a:solidFill>
                <a:latin typeface="Calibri"/>
                <a:ea typeface="Times New Roman" panose="02020603050405020304" pitchFamily="18" charset="0"/>
                <a:cs typeface="Arial" panose="020B0604020202020204" pitchFamily="34" charset="0"/>
              </a:rPr>
              <a:t>Balance metal atoms</a:t>
            </a:r>
          </a:p>
          <a:p>
            <a:pPr marL="342900" marR="0" lvl="0" indent="-342900" algn="just" defTabSz="914400" rtl="0" eaLnBrk="0" fontAlgn="base" latinLnBrk="0" hangingPunct="0">
              <a:lnSpc>
                <a:spcPct val="100000"/>
              </a:lnSpc>
              <a:spcBef>
                <a:spcPct val="0"/>
              </a:spcBef>
              <a:spcAft>
                <a:spcPct val="0"/>
              </a:spcAft>
              <a:buClrTx/>
              <a:buSzTx/>
              <a:buFont typeface="+mj-lt"/>
              <a:buAutoNum type="arabicPeriod"/>
              <a:tabLst>
                <a:tab pos="228600" algn="l"/>
                <a:tab pos="457200" algn="l"/>
                <a:tab pos="685800" algn="l"/>
                <a:tab pos="914400" algn="l"/>
                <a:tab pos="6446838" algn="r"/>
              </a:tabLst>
              <a:defRPr/>
            </a:pPr>
            <a:r>
              <a:rPr kumimoji="0" lang="en-GB" altLang="en-US" sz="1400" b="1"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Arial" panose="020B0604020202020204" pitchFamily="34" charset="0"/>
              </a:rPr>
              <a:t>Balance non-metals (</a:t>
            </a:r>
            <a:r>
              <a:rPr kumimoji="0" lang="en-GB" altLang="en-US" sz="1400" b="1" i="0" u="none" strike="noStrike" kern="1200" cap="none" spc="0" normalizeH="0" baseline="0" noProof="0" dirty="0" err="1">
                <a:ln>
                  <a:noFill/>
                </a:ln>
                <a:solidFill>
                  <a:prstClr val="black"/>
                </a:solidFill>
                <a:effectLst/>
                <a:uLnTx/>
                <a:uFillTx/>
                <a:latin typeface="Calibri"/>
                <a:ea typeface="Times New Roman" panose="02020603050405020304" pitchFamily="18" charset="0"/>
                <a:cs typeface="Arial" panose="020B0604020202020204" pitchFamily="34" charset="0"/>
              </a:rPr>
              <a:t>ext</a:t>
            </a:r>
            <a:r>
              <a:rPr kumimoji="0" lang="en-GB" altLang="en-US" sz="1400" b="1"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Arial" panose="020B0604020202020204" pitchFamily="34" charset="0"/>
              </a:rPr>
              <a:t> H &amp; O)</a:t>
            </a:r>
          </a:p>
          <a:p>
            <a:pPr marL="342900" marR="0" lvl="0" indent="-342900" algn="just" defTabSz="914400" rtl="0" eaLnBrk="0" fontAlgn="base" latinLnBrk="0" hangingPunct="0">
              <a:lnSpc>
                <a:spcPct val="100000"/>
              </a:lnSpc>
              <a:spcBef>
                <a:spcPct val="0"/>
              </a:spcBef>
              <a:spcAft>
                <a:spcPct val="0"/>
              </a:spcAft>
              <a:buClrTx/>
              <a:buSzTx/>
              <a:buFont typeface="+mj-lt"/>
              <a:buAutoNum type="arabicPeriod"/>
              <a:tabLst>
                <a:tab pos="228600" algn="l"/>
                <a:tab pos="457200" algn="l"/>
                <a:tab pos="685800" algn="l"/>
                <a:tab pos="914400" algn="l"/>
                <a:tab pos="6446838" algn="r"/>
              </a:tabLst>
              <a:defRPr/>
            </a:pPr>
            <a:r>
              <a:rPr lang="en-GB" altLang="en-US" sz="1400" b="1" dirty="0">
                <a:solidFill>
                  <a:prstClr val="black"/>
                </a:solidFill>
                <a:latin typeface="Calibri"/>
                <a:ea typeface="Times New Roman" panose="02020603050405020304" pitchFamily="18" charset="0"/>
                <a:cs typeface="Arial" panose="020B0604020202020204" pitchFamily="34" charset="0"/>
              </a:rPr>
              <a:t>Balance the H &amp; O</a:t>
            </a:r>
            <a:endParaRPr kumimoji="0" lang="en-GB" altLang="en-US" sz="1400" b="1"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Arial" panose="020B0604020202020204" pitchFamily="34" charset="0"/>
            </a:endParaRPr>
          </a:p>
        </p:txBody>
      </p:sp>
      <p:sp>
        <p:nvSpPr>
          <p:cNvPr id="32" name="Rectangle 31">
            <a:extLst>
              <a:ext uri="{FF2B5EF4-FFF2-40B4-BE49-F238E27FC236}">
                <a16:creationId xmlns:a16="http://schemas.microsoft.com/office/drawing/2014/main" id="{8D8E2FFE-B31C-4E34-A4DC-8BAE333A1FCC}"/>
              </a:ext>
            </a:extLst>
          </p:cNvPr>
          <p:cNvSpPr/>
          <p:nvPr/>
        </p:nvSpPr>
        <p:spPr>
          <a:xfrm>
            <a:off x="194646" y="6520996"/>
            <a:ext cx="3142280" cy="2416046"/>
          </a:xfrm>
          <a:prstGeom prst="rect">
            <a:avLst/>
          </a:prstGeom>
          <a:ln w="28575">
            <a:solidFill>
              <a:srgbClr val="FF0000"/>
            </a:solidFill>
            <a:prstDash val="dash"/>
          </a:ln>
        </p:spPr>
        <p:txBody>
          <a:bodyPr wrap="square">
            <a:spAutoFit/>
          </a:bodyPr>
          <a:lstStyle/>
          <a:p>
            <a:pPr algn="just"/>
            <a:r>
              <a:rPr lang="en-US" sz="1100" dirty="0">
                <a:solidFill>
                  <a:prstClr val="black"/>
                </a:solidFill>
              </a:rPr>
              <a:t>Titanium is a transition metal used as pins and plates to support badly broken bones. Titanium is extracted from an ore that contains the mineral titanium oxide. This oxide is converted into titanium chloride. Titanium chloride is heated with sodium to form titanium metal. This reaction takes place in an atmosphere of a noble gas, such as argon.</a:t>
            </a:r>
          </a:p>
          <a:p>
            <a:pPr lvl="0" indent="270510" algn="just">
              <a:spcBef>
                <a:spcPts val="1200"/>
              </a:spcBef>
            </a:pPr>
            <a:r>
              <a:rPr lang="en-US" sz="1100" dirty="0">
                <a:solidFill>
                  <a:srgbClr val="222222"/>
                </a:solidFill>
                <a:latin typeface="Arial" panose="020B0604020202020204" pitchFamily="34" charset="0"/>
              </a:rPr>
              <a:t>4Na(s)  +  TiCl</a:t>
            </a:r>
            <a:r>
              <a:rPr lang="en-US" sz="1100" baseline="-25000" dirty="0">
                <a:solidFill>
                  <a:srgbClr val="222222"/>
                </a:solidFill>
                <a:latin typeface="Arial" panose="020B0604020202020204" pitchFamily="34" charset="0"/>
              </a:rPr>
              <a:t>4</a:t>
            </a:r>
            <a:r>
              <a:rPr lang="en-US" sz="1100" dirty="0">
                <a:solidFill>
                  <a:srgbClr val="222222"/>
                </a:solidFill>
                <a:latin typeface="Arial" panose="020B0604020202020204" pitchFamily="34" charset="0"/>
              </a:rPr>
              <a:t>(l)  →  </a:t>
            </a:r>
            <a:r>
              <a:rPr lang="en-US" sz="1100" dirty="0" err="1">
                <a:solidFill>
                  <a:srgbClr val="222222"/>
                </a:solidFill>
                <a:latin typeface="Arial" panose="020B0604020202020204" pitchFamily="34" charset="0"/>
              </a:rPr>
              <a:t>Ti</a:t>
            </a:r>
            <a:r>
              <a:rPr lang="en-US" sz="1100" dirty="0">
                <a:solidFill>
                  <a:srgbClr val="222222"/>
                </a:solidFill>
                <a:latin typeface="Arial" panose="020B0604020202020204" pitchFamily="34" charset="0"/>
              </a:rPr>
              <a:t>(s)  +  4NaCl(s)</a:t>
            </a:r>
          </a:p>
          <a:p>
            <a:pPr lvl="0" algn="just">
              <a:spcBef>
                <a:spcPts val="1200"/>
              </a:spcBef>
            </a:pPr>
            <a:r>
              <a:rPr lang="en-US" sz="1100" dirty="0">
                <a:solidFill>
                  <a:srgbClr val="222222"/>
                </a:solidFill>
                <a:latin typeface="Arial" panose="020B0604020202020204" pitchFamily="34" charset="0"/>
              </a:rPr>
              <a:t>Calculate the mass of titanium that can be extracted from 570</a:t>
            </a:r>
            <a:r>
              <a:rPr lang="en-US" sz="1100" i="1" dirty="0">
                <a:solidFill>
                  <a:srgbClr val="222222"/>
                </a:solidFill>
                <a:latin typeface="Arial" panose="020B0604020202020204" pitchFamily="34" charset="0"/>
              </a:rPr>
              <a:t> </a:t>
            </a:r>
            <a:r>
              <a:rPr lang="en-US" sz="1100" dirty="0">
                <a:solidFill>
                  <a:srgbClr val="222222"/>
                </a:solidFill>
                <a:latin typeface="Arial" panose="020B0604020202020204" pitchFamily="34" charset="0"/>
              </a:rPr>
              <a:t>kg of titanium chloride.</a:t>
            </a:r>
          </a:p>
          <a:p>
            <a:pPr lvl="0" algn="just">
              <a:spcBef>
                <a:spcPts val="1200"/>
              </a:spcBef>
            </a:pPr>
            <a:r>
              <a:rPr lang="en-US" sz="1100" dirty="0">
                <a:solidFill>
                  <a:srgbClr val="222222"/>
                </a:solidFill>
                <a:latin typeface="Arial" panose="020B0604020202020204" pitchFamily="34" charset="0"/>
              </a:rPr>
              <a:t>Relative atomic masses:  Cl  35.5;  </a:t>
            </a:r>
            <a:r>
              <a:rPr lang="en-US" sz="1100" dirty="0" err="1">
                <a:solidFill>
                  <a:srgbClr val="222222"/>
                </a:solidFill>
                <a:latin typeface="Arial" panose="020B0604020202020204" pitchFamily="34" charset="0"/>
              </a:rPr>
              <a:t>Ti</a:t>
            </a:r>
            <a:r>
              <a:rPr lang="en-US" sz="1100" dirty="0">
                <a:solidFill>
                  <a:srgbClr val="222222"/>
                </a:solidFill>
                <a:latin typeface="Arial" panose="020B0604020202020204" pitchFamily="34" charset="0"/>
              </a:rPr>
              <a:t>  48.</a:t>
            </a:r>
          </a:p>
        </p:txBody>
      </p:sp>
      <p:sp>
        <p:nvSpPr>
          <p:cNvPr id="34" name="Rectangle 33">
            <a:extLst>
              <a:ext uri="{FF2B5EF4-FFF2-40B4-BE49-F238E27FC236}">
                <a16:creationId xmlns:a16="http://schemas.microsoft.com/office/drawing/2014/main" id="{D3F04203-B09A-4EAF-BF89-AE08159057C3}"/>
              </a:ext>
            </a:extLst>
          </p:cNvPr>
          <p:cNvSpPr/>
          <p:nvPr/>
        </p:nvSpPr>
        <p:spPr>
          <a:xfrm>
            <a:off x="194646" y="4182570"/>
            <a:ext cx="2988085" cy="2154436"/>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tab pos="228600" algn="l"/>
                <a:tab pos="457200" algn="l"/>
                <a:tab pos="685800" algn="l"/>
                <a:tab pos="914400" algn="l"/>
                <a:tab pos="6446838" algn="r"/>
              </a:tabLst>
              <a:defRPr/>
            </a:pPr>
            <a:r>
              <a:rPr kumimoji="0" lang="en-GB" altLang="en-US" sz="1400" b="1"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Arial" panose="020B0604020202020204" pitchFamily="34" charset="0"/>
              </a:rPr>
              <a:t>Reacting Masses:</a:t>
            </a:r>
          </a:p>
          <a:p>
            <a:pPr marL="342900" marR="0" lvl="0" indent="-342900" algn="just" defTabSz="914400" rtl="0" eaLnBrk="0" fontAlgn="base" latinLnBrk="0" hangingPunct="0">
              <a:lnSpc>
                <a:spcPct val="100000"/>
              </a:lnSpc>
              <a:spcBef>
                <a:spcPct val="0"/>
              </a:spcBef>
              <a:spcAft>
                <a:spcPct val="0"/>
              </a:spcAft>
              <a:buClrTx/>
              <a:buSzTx/>
              <a:buFont typeface="+mj-lt"/>
              <a:buAutoNum type="arabicPeriod"/>
              <a:tabLst>
                <a:tab pos="228600" algn="l"/>
                <a:tab pos="457200" algn="l"/>
                <a:tab pos="685800" algn="l"/>
                <a:tab pos="914400" algn="l"/>
                <a:tab pos="6446838" algn="r"/>
              </a:tabLst>
              <a:defRPr/>
            </a:pPr>
            <a:r>
              <a:rPr lang="en-GB" altLang="en-US" sz="1200" dirty="0">
                <a:solidFill>
                  <a:prstClr val="black"/>
                </a:solidFill>
                <a:latin typeface="Calibri"/>
                <a:ea typeface="Times New Roman" panose="02020603050405020304" pitchFamily="18" charset="0"/>
                <a:cs typeface="Arial" panose="020B0604020202020204" pitchFamily="34" charset="0"/>
              </a:rPr>
              <a:t>Balance the equation</a:t>
            </a:r>
          </a:p>
          <a:p>
            <a:pPr marL="342900" marR="0" lvl="0" indent="-342900" algn="just" defTabSz="914400" rtl="0" eaLnBrk="0" fontAlgn="base" latinLnBrk="0" hangingPunct="0">
              <a:lnSpc>
                <a:spcPct val="100000"/>
              </a:lnSpc>
              <a:spcBef>
                <a:spcPct val="0"/>
              </a:spcBef>
              <a:spcAft>
                <a:spcPct val="0"/>
              </a:spcAft>
              <a:buClrTx/>
              <a:buSzTx/>
              <a:buFont typeface="+mj-lt"/>
              <a:buAutoNum type="arabicPeriod"/>
              <a:tabLst>
                <a:tab pos="228600" algn="l"/>
                <a:tab pos="457200" algn="l"/>
                <a:tab pos="685800" algn="l"/>
                <a:tab pos="914400" algn="l"/>
                <a:tab pos="6446838" algn="r"/>
              </a:tabLst>
              <a:defRPr/>
            </a:pPr>
            <a:r>
              <a:rPr kumimoji="0" lang="en-GB" altLang="en-US" sz="120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Arial" panose="020B0604020202020204" pitchFamily="34" charset="0"/>
              </a:rPr>
              <a:t>Calculate</a:t>
            </a:r>
            <a:r>
              <a:rPr kumimoji="0" lang="en-GB" altLang="en-US" sz="1200" i="0" u="none" strike="noStrike" kern="1200" cap="none" spc="0" normalizeH="0" noProof="0" dirty="0">
                <a:ln>
                  <a:noFill/>
                </a:ln>
                <a:solidFill>
                  <a:prstClr val="black"/>
                </a:solidFill>
                <a:effectLst/>
                <a:uLnTx/>
                <a:uFillTx/>
                <a:latin typeface="Calibri"/>
                <a:ea typeface="Times New Roman" panose="02020603050405020304" pitchFamily="18" charset="0"/>
                <a:cs typeface="Arial" panose="020B0604020202020204" pitchFamily="34" charset="0"/>
              </a:rPr>
              <a:t> the number of moles of the substance you are asked about in the question</a:t>
            </a:r>
          </a:p>
          <a:p>
            <a:pPr marL="342900" marR="0" lvl="0" indent="-342900" algn="just" defTabSz="914400" rtl="0" eaLnBrk="0" fontAlgn="base" latinLnBrk="0" hangingPunct="0">
              <a:lnSpc>
                <a:spcPct val="100000"/>
              </a:lnSpc>
              <a:spcBef>
                <a:spcPct val="0"/>
              </a:spcBef>
              <a:spcAft>
                <a:spcPct val="0"/>
              </a:spcAft>
              <a:buClrTx/>
              <a:buSzTx/>
              <a:buFont typeface="+mj-lt"/>
              <a:buAutoNum type="arabicPeriod"/>
              <a:tabLst>
                <a:tab pos="228600" algn="l"/>
                <a:tab pos="457200" algn="l"/>
                <a:tab pos="685800" algn="l"/>
                <a:tab pos="914400" algn="l"/>
                <a:tab pos="6446838" algn="r"/>
              </a:tabLst>
              <a:defRPr/>
            </a:pPr>
            <a:r>
              <a:rPr lang="en-GB" altLang="en-US" sz="1200" baseline="0" dirty="0">
                <a:solidFill>
                  <a:prstClr val="black"/>
                </a:solidFill>
                <a:latin typeface="Calibri"/>
                <a:ea typeface="Times New Roman" panose="02020603050405020304" pitchFamily="18" charset="0"/>
                <a:cs typeface="Arial" panose="020B0604020202020204" pitchFamily="34" charset="0"/>
              </a:rPr>
              <a:t>Work</a:t>
            </a:r>
            <a:r>
              <a:rPr lang="en-GB" altLang="en-US" sz="1200" dirty="0">
                <a:solidFill>
                  <a:prstClr val="black"/>
                </a:solidFill>
                <a:latin typeface="Calibri"/>
                <a:ea typeface="Times New Roman" panose="02020603050405020304" pitchFamily="18" charset="0"/>
                <a:cs typeface="Arial" panose="020B0604020202020204" pitchFamily="34" charset="0"/>
              </a:rPr>
              <a:t> out the ratio of product to reactant</a:t>
            </a:r>
          </a:p>
          <a:p>
            <a:pPr marL="342900" marR="0" lvl="0" indent="-342900" algn="just" defTabSz="914400" rtl="0" eaLnBrk="0" fontAlgn="base" latinLnBrk="0" hangingPunct="0">
              <a:lnSpc>
                <a:spcPct val="100000"/>
              </a:lnSpc>
              <a:spcBef>
                <a:spcPct val="0"/>
              </a:spcBef>
              <a:spcAft>
                <a:spcPct val="0"/>
              </a:spcAft>
              <a:buClrTx/>
              <a:buSzTx/>
              <a:buFont typeface="+mj-lt"/>
              <a:buAutoNum type="arabicPeriod"/>
              <a:tabLst>
                <a:tab pos="228600" algn="l"/>
                <a:tab pos="457200" algn="l"/>
                <a:tab pos="685800" algn="l"/>
                <a:tab pos="914400" algn="l"/>
                <a:tab pos="6446838" algn="r"/>
              </a:tabLst>
              <a:defRPr/>
            </a:pPr>
            <a:r>
              <a:rPr kumimoji="0" lang="en-GB" altLang="en-US" sz="120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Arial" panose="020B0604020202020204" pitchFamily="34" charset="0"/>
              </a:rPr>
              <a:t>Work</a:t>
            </a:r>
            <a:r>
              <a:rPr kumimoji="0" lang="en-GB" altLang="en-US" sz="1200" i="0" u="none" strike="noStrike" kern="1200" cap="none" spc="0" normalizeH="0" noProof="0" dirty="0">
                <a:ln>
                  <a:noFill/>
                </a:ln>
                <a:solidFill>
                  <a:prstClr val="black"/>
                </a:solidFill>
                <a:effectLst/>
                <a:uLnTx/>
                <a:uFillTx/>
                <a:latin typeface="Calibri"/>
                <a:ea typeface="Times New Roman" panose="02020603050405020304" pitchFamily="18" charset="0"/>
                <a:cs typeface="Arial" panose="020B0604020202020204" pitchFamily="34" charset="0"/>
              </a:rPr>
              <a:t> out the number of moles of a reactant using steps 2 &amp; 3</a:t>
            </a:r>
          </a:p>
          <a:p>
            <a:pPr marL="342900" marR="0" lvl="0" indent="-342900" algn="just" defTabSz="914400" rtl="0" eaLnBrk="0" fontAlgn="base" latinLnBrk="0" hangingPunct="0">
              <a:lnSpc>
                <a:spcPct val="100000"/>
              </a:lnSpc>
              <a:spcBef>
                <a:spcPct val="0"/>
              </a:spcBef>
              <a:spcAft>
                <a:spcPct val="0"/>
              </a:spcAft>
              <a:buClrTx/>
              <a:buSzTx/>
              <a:buFont typeface="+mj-lt"/>
              <a:buAutoNum type="arabicPeriod"/>
              <a:tabLst>
                <a:tab pos="228600" algn="l"/>
                <a:tab pos="457200" algn="l"/>
                <a:tab pos="685800" algn="l"/>
                <a:tab pos="914400" algn="l"/>
                <a:tab pos="6446838" algn="r"/>
              </a:tabLst>
              <a:defRPr/>
            </a:pPr>
            <a:r>
              <a:rPr lang="en-GB" altLang="en-US" sz="1200" baseline="0" dirty="0">
                <a:solidFill>
                  <a:prstClr val="black"/>
                </a:solidFill>
                <a:latin typeface="Calibri"/>
                <a:ea typeface="Times New Roman" panose="02020603050405020304" pitchFamily="18" charset="0"/>
                <a:cs typeface="Arial" panose="020B0604020202020204" pitchFamily="34" charset="0"/>
              </a:rPr>
              <a:t>Calculate</a:t>
            </a:r>
            <a:r>
              <a:rPr lang="en-GB" altLang="en-US" sz="1200" dirty="0">
                <a:solidFill>
                  <a:prstClr val="black"/>
                </a:solidFill>
                <a:latin typeface="Calibri"/>
                <a:ea typeface="Times New Roman" panose="02020603050405020304" pitchFamily="18" charset="0"/>
                <a:cs typeface="Arial" panose="020B0604020202020204" pitchFamily="34" charset="0"/>
              </a:rPr>
              <a:t> the mass of a reactant using moles (from step 4) X Mr</a:t>
            </a:r>
            <a:endParaRPr kumimoji="0" lang="en-GB" altLang="en-US" sz="120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Arial" panose="020B0604020202020204" pitchFamily="34" charset="0"/>
            </a:endParaRPr>
          </a:p>
        </p:txBody>
      </p:sp>
      <p:sp>
        <p:nvSpPr>
          <p:cNvPr id="35" name="Rectangle 34">
            <a:extLst>
              <a:ext uri="{FF2B5EF4-FFF2-40B4-BE49-F238E27FC236}">
                <a16:creationId xmlns:a16="http://schemas.microsoft.com/office/drawing/2014/main" id="{5C6B1831-12EB-4848-8006-9AA51B1331C6}"/>
              </a:ext>
            </a:extLst>
          </p:cNvPr>
          <p:cNvSpPr/>
          <p:nvPr/>
        </p:nvSpPr>
        <p:spPr>
          <a:xfrm>
            <a:off x="3182731" y="1986120"/>
            <a:ext cx="3445906" cy="1169551"/>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a:ln w="28575">
            <a:solidFill>
              <a:srgbClr val="FF0000"/>
            </a:solidFill>
          </a:ln>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tab pos="228600" algn="l"/>
                <a:tab pos="457200" algn="l"/>
                <a:tab pos="685800" algn="l"/>
                <a:tab pos="914400" algn="l"/>
                <a:tab pos="6446838" algn="r"/>
              </a:tabLst>
              <a:defRPr/>
            </a:pPr>
            <a:r>
              <a:rPr kumimoji="0" lang="en-GB" altLang="en-US" sz="1400" b="1"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Arial" panose="020B0604020202020204" pitchFamily="34" charset="0"/>
              </a:rPr>
              <a:t>Calculating moles:</a:t>
            </a:r>
          </a:p>
          <a:p>
            <a:pPr marL="0" marR="0" lvl="0" indent="0" algn="just" defTabSz="914400" rtl="0" eaLnBrk="0" fontAlgn="base" latinLnBrk="0" hangingPunct="0">
              <a:lnSpc>
                <a:spcPct val="100000"/>
              </a:lnSpc>
              <a:spcBef>
                <a:spcPct val="0"/>
              </a:spcBef>
              <a:spcAft>
                <a:spcPct val="0"/>
              </a:spcAft>
              <a:buClrTx/>
              <a:buSzTx/>
              <a:buFontTx/>
              <a:buNone/>
              <a:tabLst>
                <a:tab pos="228600" algn="l"/>
                <a:tab pos="457200" algn="l"/>
                <a:tab pos="685800" algn="l"/>
                <a:tab pos="914400" algn="l"/>
                <a:tab pos="6446838" algn="r"/>
              </a:tabLst>
              <a:defRPr/>
            </a:pPr>
            <a:endParaRPr kumimoji="0" lang="en-GB" altLang="en-US" sz="1400" b="1"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Arial" panose="020B0604020202020204" pitchFamily="34" charset="0"/>
            </a:endParaRPr>
          </a:p>
          <a:p>
            <a:pPr algn="just" defTabSz="914400" eaLnBrk="0" fontAlgn="base" hangingPunct="0">
              <a:spcBef>
                <a:spcPct val="0"/>
              </a:spcBef>
              <a:spcAft>
                <a:spcPct val="0"/>
              </a:spcAft>
              <a:tabLst>
                <a:tab pos="228600" algn="l"/>
                <a:tab pos="457200" algn="l"/>
                <a:tab pos="685800" algn="l"/>
                <a:tab pos="914400" algn="l"/>
                <a:tab pos="6446838" algn="r"/>
              </a:tabLst>
              <a:defRPr/>
            </a:pPr>
            <a:r>
              <a:rPr lang="en-GB" sz="1400" dirty="0">
                <a:solidFill>
                  <a:prstClr val="black"/>
                </a:solidFill>
              </a:rPr>
              <a:t>To calculate how many moles of a substance there is divide the amount of it by the mass of 1 mole of the substance</a:t>
            </a:r>
          </a:p>
        </p:txBody>
      </p:sp>
      <p:sp>
        <p:nvSpPr>
          <p:cNvPr id="37" name="Rectangle 36">
            <a:extLst>
              <a:ext uri="{FF2B5EF4-FFF2-40B4-BE49-F238E27FC236}">
                <a16:creationId xmlns:a16="http://schemas.microsoft.com/office/drawing/2014/main" id="{70BDDFAD-78E1-40DF-8191-8500BA9A15A9}"/>
              </a:ext>
            </a:extLst>
          </p:cNvPr>
          <p:cNvSpPr/>
          <p:nvPr/>
        </p:nvSpPr>
        <p:spPr>
          <a:xfrm>
            <a:off x="3187048" y="1319374"/>
            <a:ext cx="3445906" cy="523220"/>
          </a:xfrm>
          <a:prstGeom prst="rect">
            <a:avLst/>
          </a:prstGeom>
          <a:ln w="28575">
            <a:solidFill>
              <a:srgbClr val="FF0000"/>
            </a:solidFill>
            <a:prstDash val="dash"/>
          </a:ln>
        </p:spPr>
        <p:txBody>
          <a:bodyPr wrap="square">
            <a:spAutoFit/>
          </a:bodyPr>
          <a:lstStyle/>
          <a:p>
            <a:r>
              <a:rPr lang="pt-BR" sz="2800" dirty="0">
                <a:solidFill>
                  <a:srgbClr val="231F20"/>
                </a:solidFill>
                <a:latin typeface="ReithSans"/>
              </a:rPr>
              <a:t>  </a:t>
            </a:r>
            <a:r>
              <a:rPr lang="pt-BR" sz="2200" dirty="0">
                <a:solidFill>
                  <a:srgbClr val="231F20"/>
                </a:solidFill>
                <a:latin typeface="ReithSans"/>
              </a:rPr>
              <a:t>Na +   H</a:t>
            </a:r>
            <a:r>
              <a:rPr lang="pt-BR" sz="2200" baseline="-25000" dirty="0">
                <a:solidFill>
                  <a:srgbClr val="231F20"/>
                </a:solidFill>
                <a:latin typeface="ReithSans"/>
              </a:rPr>
              <a:t>2</a:t>
            </a:r>
            <a:r>
              <a:rPr lang="pt-BR" sz="2200" dirty="0">
                <a:solidFill>
                  <a:srgbClr val="231F20"/>
                </a:solidFill>
                <a:latin typeface="ReithSans"/>
              </a:rPr>
              <a:t>O →   NaOH +   H</a:t>
            </a:r>
            <a:r>
              <a:rPr lang="pt-BR" sz="2200" baseline="-25000" dirty="0">
                <a:solidFill>
                  <a:srgbClr val="231F20"/>
                </a:solidFill>
                <a:latin typeface="ReithSans"/>
              </a:rPr>
              <a:t>2</a:t>
            </a:r>
            <a:endParaRPr lang="en-GB" sz="2200" b="1" dirty="0"/>
          </a:p>
        </p:txBody>
      </p:sp>
    </p:spTree>
    <p:extLst>
      <p:ext uri="{BB962C8B-B14F-4D97-AF65-F5344CB8AC3E}">
        <p14:creationId xmlns:p14="http://schemas.microsoft.com/office/powerpoint/2010/main" val="261291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1"/>
                                        </p:tgtEl>
                                      </p:cBhvr>
                                    </p:animEffect>
                                    <p:set>
                                      <p:cBhvr>
                                        <p:cTn id="7" dur="1" fill="hold">
                                          <p:stCondLst>
                                            <p:cond delay="499"/>
                                          </p:stCondLst>
                                        </p:cTn>
                                        <p:tgtEl>
                                          <p:spTgt spid="3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34"/>
                                        </p:tgtEl>
                                      </p:cBhvr>
                                    </p:animEffect>
                                    <p:set>
                                      <p:cBhvr>
                                        <p:cTn id="12" dur="1" fill="hold">
                                          <p:stCondLst>
                                            <p:cond delay="499"/>
                                          </p:stCondLst>
                                        </p:cTn>
                                        <p:tgtEl>
                                          <p:spTgt spid="3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35"/>
                                        </p:tgtEl>
                                      </p:cBhvr>
                                    </p:animEffect>
                                    <p:set>
                                      <p:cBhvr>
                                        <p:cTn id="17"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4" grpId="0" animBg="1"/>
      <p:bldP spid="35"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9425</TotalTime>
  <Words>235</Words>
  <Application>Microsoft Office PowerPoint</Application>
  <PresentationFormat>On-screen Show (4:3)</PresentationFormat>
  <Paragraphs>36</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Comic Sans MS</vt:lpstr>
      <vt:lpstr>ReithSans</vt:lpstr>
      <vt:lpstr>Office Theme</vt:lpstr>
      <vt:lpstr>Reacting Masses Practice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Lac Operon</dc:title>
  <dc:creator>Chalky Chalk</dc:creator>
  <cp:lastModifiedBy>Chalky Chalk</cp:lastModifiedBy>
  <cp:revision>29</cp:revision>
  <dcterms:created xsi:type="dcterms:W3CDTF">2019-02-02T18:17:28Z</dcterms:created>
  <dcterms:modified xsi:type="dcterms:W3CDTF">2019-03-07T07:49:27Z</dcterms:modified>
</cp:coreProperties>
</file>