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49" d="100"/>
          <a:sy n="49" d="100"/>
        </p:scale>
        <p:origin x="14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22/03/2019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22/03/2019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22/03/2019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22/03/2019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22/03/2019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22/03/2019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22/03/2019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22/03/2019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22/03/2019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98A78A43-359F-40F6-96A4-EED75259CA60}"/>
              </a:ext>
            </a:extLst>
          </p:cNvPr>
          <p:cNvPicPr>
            <a:picLocks noChangeAspect="1"/>
          </p:cNvPicPr>
          <p:nvPr/>
        </p:nvPicPr>
        <p:blipFill rotWithShape="1">
          <a:blip r:embed="rId2"/>
          <a:srcRect l="27656" t="6533" r="36799"/>
          <a:stretch/>
        </p:blipFill>
        <p:spPr>
          <a:xfrm>
            <a:off x="4890253" y="571821"/>
            <a:ext cx="1959255" cy="2897962"/>
          </a:xfrm>
          <a:prstGeom prst="rect">
            <a:avLst/>
          </a:prstGeom>
        </p:spPr>
      </p:pic>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0" y="-731990"/>
            <a:ext cx="6858000" cy="1245621"/>
          </a:xfrm>
        </p:spPr>
        <p:txBody>
          <a:bodyPr>
            <a:noAutofit/>
          </a:bodyPr>
          <a:lstStyle/>
          <a:p>
            <a:pPr algn="l"/>
            <a:r>
              <a:rPr lang="en-GB" sz="2000" b="1" dirty="0">
                <a:solidFill>
                  <a:srgbClr val="00B050"/>
                </a:solidFill>
                <a:latin typeface="Comic Sans MS" pitchFamily="66" charset="0"/>
              </a:rPr>
              <a:t>Polymerisation Question</a:t>
            </a:r>
          </a:p>
        </p:txBody>
      </p:sp>
      <p:sp>
        <p:nvSpPr>
          <p:cNvPr id="5" name="TextBox 4">
            <a:extLst>
              <a:ext uri="{FF2B5EF4-FFF2-40B4-BE49-F238E27FC236}">
                <a16:creationId xmlns:a16="http://schemas.microsoft.com/office/drawing/2014/main" id="{5CC14DE4-6B04-4B9C-9B4F-4440C207B430}"/>
              </a:ext>
            </a:extLst>
          </p:cNvPr>
          <p:cNvSpPr txBox="1"/>
          <p:nvPr/>
        </p:nvSpPr>
        <p:spPr>
          <a:xfrm>
            <a:off x="4809995" y="0"/>
            <a:ext cx="2048004"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sysClr val="windowText" lastClr="000000"/>
                </a:solidFill>
              </a:rPr>
              <a:t>Organic Chemistry</a:t>
            </a:r>
          </a:p>
        </p:txBody>
      </p:sp>
      <p:sp>
        <p:nvSpPr>
          <p:cNvPr id="17" name="Rectangle 16">
            <a:extLst>
              <a:ext uri="{FF2B5EF4-FFF2-40B4-BE49-F238E27FC236}">
                <a16:creationId xmlns:a16="http://schemas.microsoft.com/office/drawing/2014/main" id="{CFA43210-7A76-4883-871E-02E95FD24494}"/>
              </a:ext>
            </a:extLst>
          </p:cNvPr>
          <p:cNvSpPr/>
          <p:nvPr/>
        </p:nvSpPr>
        <p:spPr>
          <a:xfrm>
            <a:off x="100209" y="1731455"/>
            <a:ext cx="5022936" cy="1754326"/>
          </a:xfrm>
          <a:prstGeom prst="rect">
            <a:avLst/>
          </a:prstGeom>
          <a:ln w="28575">
            <a:solidFill>
              <a:srgbClr val="00B0F0"/>
            </a:solidFill>
            <a:prstDash val="dash"/>
          </a:ln>
        </p:spPr>
        <p:txBody>
          <a:bodyPr wrap="square">
            <a:spAutoFit/>
          </a:bodyPr>
          <a:lstStyle/>
          <a:p>
            <a:pPr lvl="0">
              <a:defRPr/>
            </a:pPr>
            <a:r>
              <a:rPr lang="en-GB" sz="1200" dirty="0">
                <a:solidFill>
                  <a:prstClr val="black"/>
                </a:solidFill>
              </a:rPr>
              <a:t>The diagram shows how polymers are produced.  Describe this process in 6 stages:</a:t>
            </a:r>
            <a:r>
              <a:rPr lang="en-GB" sz="1100" dirty="0">
                <a:solidFill>
                  <a:prstClr val="black"/>
                </a:solidFill>
              </a:rPr>
              <a:t>	</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26" name="Rectangle 25">
            <a:extLst>
              <a:ext uri="{FF2B5EF4-FFF2-40B4-BE49-F238E27FC236}">
                <a16:creationId xmlns:a16="http://schemas.microsoft.com/office/drawing/2014/main" id="{CEF360C4-DC1F-468F-8DA1-282E8A140B95}"/>
              </a:ext>
            </a:extLst>
          </p:cNvPr>
          <p:cNvSpPr/>
          <p:nvPr/>
        </p:nvSpPr>
        <p:spPr>
          <a:xfrm>
            <a:off x="100209" y="978506"/>
            <a:ext cx="4582296" cy="64633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Polymerisation is the chemical process of monomers joining together to form polymers, often it takes many thousands of monomers to make a single polymer.</a:t>
            </a:r>
          </a:p>
        </p:txBody>
      </p:sp>
      <p:sp>
        <p:nvSpPr>
          <p:cNvPr id="27" name="TextBox 26">
            <a:extLst>
              <a:ext uri="{FF2B5EF4-FFF2-40B4-BE49-F238E27FC236}">
                <a16:creationId xmlns:a16="http://schemas.microsoft.com/office/drawing/2014/main" id="{D9909C04-645F-4566-BD1E-5C5E806CE2AD}"/>
              </a:ext>
            </a:extLst>
          </p:cNvPr>
          <p:cNvSpPr txBox="1"/>
          <p:nvPr/>
        </p:nvSpPr>
        <p:spPr>
          <a:xfrm>
            <a:off x="100209" y="587417"/>
            <a:ext cx="2471819" cy="307777"/>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r>
              <a:rPr lang="en-GB" sz="1400" b="1" dirty="0"/>
              <a:t>Highlight key words or phrases</a:t>
            </a:r>
          </a:p>
        </p:txBody>
      </p:sp>
      <p:sp>
        <p:nvSpPr>
          <p:cNvPr id="28" name="Arrow: Right 27">
            <a:extLst>
              <a:ext uri="{FF2B5EF4-FFF2-40B4-BE49-F238E27FC236}">
                <a16:creationId xmlns:a16="http://schemas.microsoft.com/office/drawing/2014/main" id="{5B27DB02-6F6C-47EF-8CD0-185624B58F6A}"/>
              </a:ext>
            </a:extLst>
          </p:cNvPr>
          <p:cNvSpPr/>
          <p:nvPr/>
        </p:nvSpPr>
        <p:spPr>
          <a:xfrm rot="5400000">
            <a:off x="2490643" y="572392"/>
            <a:ext cx="469316" cy="4681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9BD01895-9C31-4B4A-A086-8092FFDCDC92}"/>
              </a:ext>
            </a:extLst>
          </p:cNvPr>
          <p:cNvSpPr/>
          <p:nvPr/>
        </p:nvSpPr>
        <p:spPr>
          <a:xfrm>
            <a:off x="3967794" y="4065164"/>
            <a:ext cx="2823735" cy="156966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Addition polymerisation involves addition reactions in which a large number of small molecules (monomers) join together to form very large molecules (polymers).  Alkenes are particularly useful monomers as they contain double bonds and can be made to undergo addition reactions amongst themselves </a:t>
            </a:r>
          </a:p>
        </p:txBody>
      </p:sp>
      <p:sp>
        <p:nvSpPr>
          <p:cNvPr id="35" name="Rectangle 34">
            <a:extLst>
              <a:ext uri="{FF2B5EF4-FFF2-40B4-BE49-F238E27FC236}">
                <a16:creationId xmlns:a16="http://schemas.microsoft.com/office/drawing/2014/main" id="{98F19EFD-3600-4C0D-933D-FDCE8CA707F3}"/>
              </a:ext>
            </a:extLst>
          </p:cNvPr>
          <p:cNvSpPr/>
          <p:nvPr/>
        </p:nvSpPr>
        <p:spPr>
          <a:xfrm>
            <a:off x="3634662" y="5861228"/>
            <a:ext cx="3156868" cy="1938992"/>
          </a:xfrm>
          <a:prstGeom prst="rect">
            <a:avLst/>
          </a:prstGeom>
          <a:ln w="28575">
            <a:solidFill>
              <a:srgbClr val="FF0000"/>
            </a:solidFill>
            <a:prstDash val="dash"/>
          </a:ln>
        </p:spPr>
        <p:txBody>
          <a:bodyPr wrap="square">
            <a:spAutoFit/>
          </a:bodyPr>
          <a:lstStyle/>
          <a:p>
            <a:pPr algn="just"/>
            <a:r>
              <a:rPr lang="en-US" sz="1200" b="1" dirty="0">
                <a:solidFill>
                  <a:prstClr val="black"/>
                </a:solidFill>
              </a:rPr>
              <a:t>Explain what is meant by the term polymerisation.</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21" name="Rectangle 20">
            <a:extLst>
              <a:ext uri="{FF2B5EF4-FFF2-40B4-BE49-F238E27FC236}">
                <a16:creationId xmlns:a16="http://schemas.microsoft.com/office/drawing/2014/main" id="{87AC647B-8DB5-49F2-AF23-1F0C01E28D89}"/>
              </a:ext>
            </a:extLst>
          </p:cNvPr>
          <p:cNvSpPr/>
          <p:nvPr/>
        </p:nvSpPr>
        <p:spPr>
          <a:xfrm>
            <a:off x="3634662" y="7909326"/>
            <a:ext cx="3093930" cy="1015663"/>
          </a:xfrm>
          <a:prstGeom prst="rect">
            <a:avLst/>
          </a:prstGeom>
          <a:ln w="28575">
            <a:solidFill>
              <a:srgbClr val="FFFF00"/>
            </a:solidFill>
            <a:prstDash val="solid"/>
          </a:ln>
        </p:spPr>
        <p:txBody>
          <a:bodyPr wrap="square">
            <a:spAutoFit/>
          </a:bodyPr>
          <a:lstStyle/>
          <a:p>
            <a:pPr algn="just"/>
            <a:r>
              <a:rPr lang="en-US" sz="1200" b="1" dirty="0"/>
              <a:t>In the table you have completed explain why is this an addition polymerisation?</a:t>
            </a:r>
          </a:p>
          <a:p>
            <a:pPr algn="just"/>
            <a:r>
              <a:rPr lang="en-US" sz="1200" b="1" dirty="0"/>
              <a:t>__________________________________________________________________________________________________________________</a:t>
            </a:r>
            <a:endParaRPr lang="en-GB" sz="1200" b="1" dirty="0"/>
          </a:p>
        </p:txBody>
      </p:sp>
      <p:sp>
        <p:nvSpPr>
          <p:cNvPr id="32" name="TextBox 31">
            <a:extLst>
              <a:ext uri="{FF2B5EF4-FFF2-40B4-BE49-F238E27FC236}">
                <a16:creationId xmlns:a16="http://schemas.microsoft.com/office/drawing/2014/main" id="{A7CCDCD6-5AD1-4B67-AB1C-A4D7B31E71CF}"/>
              </a:ext>
            </a:extLst>
          </p:cNvPr>
          <p:cNvSpPr txBox="1"/>
          <p:nvPr/>
        </p:nvSpPr>
        <p:spPr>
          <a:xfrm>
            <a:off x="3967794" y="3623670"/>
            <a:ext cx="2471819" cy="307777"/>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r>
              <a:rPr lang="en-GB" sz="1400" b="1" dirty="0"/>
              <a:t>Highlight key words or phrases</a:t>
            </a:r>
          </a:p>
        </p:txBody>
      </p:sp>
      <p:sp>
        <p:nvSpPr>
          <p:cNvPr id="33" name="Arrow: Right 32">
            <a:extLst>
              <a:ext uri="{FF2B5EF4-FFF2-40B4-BE49-F238E27FC236}">
                <a16:creationId xmlns:a16="http://schemas.microsoft.com/office/drawing/2014/main" id="{15CB2606-8EF2-4112-B75D-06437CEECB9B}"/>
              </a:ext>
            </a:extLst>
          </p:cNvPr>
          <p:cNvSpPr/>
          <p:nvPr/>
        </p:nvSpPr>
        <p:spPr>
          <a:xfrm rot="5400000">
            <a:off x="6389256" y="3639424"/>
            <a:ext cx="469316" cy="4681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Picture 29">
            <a:extLst>
              <a:ext uri="{FF2B5EF4-FFF2-40B4-BE49-F238E27FC236}">
                <a16:creationId xmlns:a16="http://schemas.microsoft.com/office/drawing/2014/main" id="{6C7182C8-A84C-42AB-AB12-F415AB65E1EC}"/>
              </a:ext>
            </a:extLst>
          </p:cNvPr>
          <p:cNvPicPr>
            <a:picLocks noChangeAspect="1"/>
          </p:cNvPicPr>
          <p:nvPr/>
        </p:nvPicPr>
        <p:blipFill rotWithShape="1">
          <a:blip r:embed="rId3"/>
          <a:srcRect r="22211"/>
          <a:stretch/>
        </p:blipFill>
        <p:spPr>
          <a:xfrm>
            <a:off x="17808" y="3623671"/>
            <a:ext cx="1432170" cy="1035620"/>
          </a:xfrm>
          <a:prstGeom prst="rect">
            <a:avLst/>
          </a:prstGeom>
        </p:spPr>
      </p:pic>
      <p:pic>
        <p:nvPicPr>
          <p:cNvPr id="31" name="Picture 30">
            <a:extLst>
              <a:ext uri="{FF2B5EF4-FFF2-40B4-BE49-F238E27FC236}">
                <a16:creationId xmlns:a16="http://schemas.microsoft.com/office/drawing/2014/main" id="{38897252-2FA1-4713-B15C-D1778F48B93E}"/>
              </a:ext>
            </a:extLst>
          </p:cNvPr>
          <p:cNvPicPr>
            <a:picLocks noChangeAspect="1"/>
          </p:cNvPicPr>
          <p:nvPr/>
        </p:nvPicPr>
        <p:blipFill>
          <a:blip r:embed="rId4"/>
          <a:stretch>
            <a:fillRect/>
          </a:stretch>
        </p:blipFill>
        <p:spPr>
          <a:xfrm>
            <a:off x="2061369" y="3623669"/>
            <a:ext cx="1841102" cy="1035620"/>
          </a:xfrm>
          <a:prstGeom prst="rect">
            <a:avLst/>
          </a:prstGeom>
        </p:spPr>
      </p:pic>
      <p:sp>
        <p:nvSpPr>
          <p:cNvPr id="38" name="Arrow: Right 37">
            <a:extLst>
              <a:ext uri="{FF2B5EF4-FFF2-40B4-BE49-F238E27FC236}">
                <a16:creationId xmlns:a16="http://schemas.microsoft.com/office/drawing/2014/main" id="{474BB242-5DAD-421C-8806-F8929844A895}"/>
              </a:ext>
            </a:extLst>
          </p:cNvPr>
          <p:cNvSpPr/>
          <p:nvPr/>
        </p:nvSpPr>
        <p:spPr>
          <a:xfrm>
            <a:off x="1515301" y="3716864"/>
            <a:ext cx="685624" cy="922730"/>
          </a:xfrm>
          <a:prstGeom prst="rightArrow">
            <a:avLst>
              <a:gd name="adj1" fmla="val 38675"/>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a:extLst>
              <a:ext uri="{FF2B5EF4-FFF2-40B4-BE49-F238E27FC236}">
                <a16:creationId xmlns:a16="http://schemas.microsoft.com/office/drawing/2014/main" id="{90F549E4-FCB2-447C-9686-73E039CFBA65}"/>
              </a:ext>
            </a:extLst>
          </p:cNvPr>
          <p:cNvSpPr txBox="1"/>
          <p:nvPr/>
        </p:nvSpPr>
        <p:spPr>
          <a:xfrm>
            <a:off x="396241" y="4734877"/>
            <a:ext cx="939877" cy="308606"/>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1400" b="1" dirty="0"/>
              <a:t>Monomer</a:t>
            </a:r>
          </a:p>
        </p:txBody>
      </p:sp>
      <p:sp>
        <p:nvSpPr>
          <p:cNvPr id="40" name="TextBox 39">
            <a:extLst>
              <a:ext uri="{FF2B5EF4-FFF2-40B4-BE49-F238E27FC236}">
                <a16:creationId xmlns:a16="http://schemas.microsoft.com/office/drawing/2014/main" id="{D0B5959B-8286-45B8-9D0F-66CC9DC90B9A}"/>
              </a:ext>
            </a:extLst>
          </p:cNvPr>
          <p:cNvSpPr txBox="1"/>
          <p:nvPr/>
        </p:nvSpPr>
        <p:spPr>
          <a:xfrm>
            <a:off x="2491215" y="4719334"/>
            <a:ext cx="939877" cy="308606"/>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1400" b="1" dirty="0"/>
              <a:t>Polymer</a:t>
            </a:r>
          </a:p>
        </p:txBody>
      </p:sp>
      <p:sp>
        <p:nvSpPr>
          <p:cNvPr id="41" name="TextBox 40">
            <a:extLst>
              <a:ext uri="{FF2B5EF4-FFF2-40B4-BE49-F238E27FC236}">
                <a16:creationId xmlns:a16="http://schemas.microsoft.com/office/drawing/2014/main" id="{CBDB667C-F3CD-42EA-8972-DF815687A7DF}"/>
              </a:ext>
            </a:extLst>
          </p:cNvPr>
          <p:cNvSpPr txBox="1"/>
          <p:nvPr/>
        </p:nvSpPr>
        <p:spPr>
          <a:xfrm>
            <a:off x="100208" y="5265446"/>
            <a:ext cx="3801115" cy="461665"/>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r>
              <a:rPr lang="en-GB" sz="1200" b="1" dirty="0"/>
              <a:t>The diagram above shows how a polymer is shown.  Complete the examples below:</a:t>
            </a:r>
          </a:p>
        </p:txBody>
      </p:sp>
      <p:graphicFrame>
        <p:nvGraphicFramePr>
          <p:cNvPr id="42" name="Table 41">
            <a:extLst>
              <a:ext uri="{FF2B5EF4-FFF2-40B4-BE49-F238E27FC236}">
                <a16:creationId xmlns:a16="http://schemas.microsoft.com/office/drawing/2014/main" id="{A083FECE-7EA5-4098-BF15-338FFB2F921C}"/>
              </a:ext>
            </a:extLst>
          </p:cNvPr>
          <p:cNvGraphicFramePr>
            <a:graphicFrameLocks noGrp="1"/>
          </p:cNvGraphicFramePr>
          <p:nvPr>
            <p:extLst>
              <p:ext uri="{D42A27DB-BD31-4B8C-83A1-F6EECF244321}">
                <p14:modId xmlns:p14="http://schemas.microsoft.com/office/powerpoint/2010/main" val="1879743047"/>
              </p:ext>
            </p:extLst>
          </p:nvPr>
        </p:nvGraphicFramePr>
        <p:xfrm>
          <a:off x="144066" y="5949074"/>
          <a:ext cx="3382906" cy="2985921"/>
        </p:xfrm>
        <a:graphic>
          <a:graphicData uri="http://schemas.openxmlformats.org/drawingml/2006/table">
            <a:tbl>
              <a:tblPr firstRow="1" bandRow="1">
                <a:tableStyleId>{5940675A-B579-460E-94D1-54222C63F5DA}</a:tableStyleId>
              </a:tblPr>
              <a:tblGrid>
                <a:gridCol w="1691453">
                  <a:extLst>
                    <a:ext uri="{9D8B030D-6E8A-4147-A177-3AD203B41FA5}">
                      <a16:colId xmlns:a16="http://schemas.microsoft.com/office/drawing/2014/main" val="1128070904"/>
                    </a:ext>
                  </a:extLst>
                </a:gridCol>
                <a:gridCol w="1691453">
                  <a:extLst>
                    <a:ext uri="{9D8B030D-6E8A-4147-A177-3AD203B41FA5}">
                      <a16:colId xmlns:a16="http://schemas.microsoft.com/office/drawing/2014/main" val="3655790730"/>
                    </a:ext>
                  </a:extLst>
                </a:gridCol>
              </a:tblGrid>
              <a:tr h="995307">
                <a:tc>
                  <a:txBody>
                    <a:bodyPr/>
                    <a:lstStyle/>
                    <a:p>
                      <a:endParaRPr lang="en-GB" dirty="0"/>
                    </a:p>
                  </a:txBody>
                  <a:tcPr/>
                </a:tc>
                <a:tc>
                  <a:txBody>
                    <a:bodyPr/>
                    <a:lstStyle/>
                    <a:p>
                      <a:endParaRPr lang="en-GB"/>
                    </a:p>
                  </a:txBody>
                  <a:tcPr/>
                </a:tc>
                <a:extLst>
                  <a:ext uri="{0D108BD9-81ED-4DB2-BD59-A6C34878D82A}">
                    <a16:rowId xmlns:a16="http://schemas.microsoft.com/office/drawing/2014/main" val="2446562499"/>
                  </a:ext>
                </a:extLst>
              </a:tr>
              <a:tr h="995307">
                <a:tc>
                  <a:txBody>
                    <a:bodyPr/>
                    <a:lstStyle/>
                    <a:p>
                      <a:endParaRPr lang="en-GB"/>
                    </a:p>
                  </a:txBody>
                  <a:tcPr/>
                </a:tc>
                <a:tc>
                  <a:txBody>
                    <a:bodyPr/>
                    <a:lstStyle/>
                    <a:p>
                      <a:endParaRPr lang="en-GB" dirty="0"/>
                    </a:p>
                  </a:txBody>
                  <a:tcPr/>
                </a:tc>
                <a:extLst>
                  <a:ext uri="{0D108BD9-81ED-4DB2-BD59-A6C34878D82A}">
                    <a16:rowId xmlns:a16="http://schemas.microsoft.com/office/drawing/2014/main" val="1074068641"/>
                  </a:ext>
                </a:extLst>
              </a:tr>
              <a:tr h="995307">
                <a:tc>
                  <a:txBody>
                    <a:bodyPr/>
                    <a:lstStyle/>
                    <a:p>
                      <a:endParaRPr lang="en-GB"/>
                    </a:p>
                  </a:txBody>
                  <a:tcPr/>
                </a:tc>
                <a:tc>
                  <a:txBody>
                    <a:bodyPr/>
                    <a:lstStyle/>
                    <a:p>
                      <a:endParaRPr lang="en-GB" dirty="0"/>
                    </a:p>
                  </a:txBody>
                  <a:tcPr/>
                </a:tc>
                <a:extLst>
                  <a:ext uri="{0D108BD9-81ED-4DB2-BD59-A6C34878D82A}">
                    <a16:rowId xmlns:a16="http://schemas.microsoft.com/office/drawing/2014/main" val="960967593"/>
                  </a:ext>
                </a:extLst>
              </a:tr>
            </a:tbl>
          </a:graphicData>
        </a:graphic>
      </p:graphicFrame>
      <p:pic>
        <p:nvPicPr>
          <p:cNvPr id="43" name="Picture 42">
            <a:extLst>
              <a:ext uri="{FF2B5EF4-FFF2-40B4-BE49-F238E27FC236}">
                <a16:creationId xmlns:a16="http://schemas.microsoft.com/office/drawing/2014/main" id="{C356D955-563C-40C3-8A0D-A0AB9AE0CC00}"/>
              </a:ext>
            </a:extLst>
          </p:cNvPr>
          <p:cNvPicPr>
            <a:picLocks noChangeAspect="1"/>
          </p:cNvPicPr>
          <p:nvPr/>
        </p:nvPicPr>
        <p:blipFill rotWithShape="1">
          <a:blip r:embed="rId5"/>
          <a:srcRect r="21140"/>
          <a:stretch/>
        </p:blipFill>
        <p:spPr>
          <a:xfrm>
            <a:off x="214944" y="6042051"/>
            <a:ext cx="1186489" cy="846308"/>
          </a:xfrm>
          <a:prstGeom prst="rect">
            <a:avLst/>
          </a:prstGeom>
        </p:spPr>
      </p:pic>
      <p:pic>
        <p:nvPicPr>
          <p:cNvPr id="44" name="Picture 43">
            <a:extLst>
              <a:ext uri="{FF2B5EF4-FFF2-40B4-BE49-F238E27FC236}">
                <a16:creationId xmlns:a16="http://schemas.microsoft.com/office/drawing/2014/main" id="{9E4E4E40-F5FC-43DC-9FA1-5B8F30DEDA61}"/>
              </a:ext>
            </a:extLst>
          </p:cNvPr>
          <p:cNvPicPr>
            <a:picLocks noChangeAspect="1"/>
          </p:cNvPicPr>
          <p:nvPr/>
        </p:nvPicPr>
        <p:blipFill rotWithShape="1">
          <a:blip r:embed="rId6"/>
          <a:srcRect r="7594"/>
          <a:stretch/>
        </p:blipFill>
        <p:spPr>
          <a:xfrm>
            <a:off x="194960" y="6986069"/>
            <a:ext cx="1390301" cy="846308"/>
          </a:xfrm>
          <a:prstGeom prst="rect">
            <a:avLst/>
          </a:prstGeom>
        </p:spPr>
      </p:pic>
      <p:pic>
        <p:nvPicPr>
          <p:cNvPr id="45" name="Picture 44">
            <a:extLst>
              <a:ext uri="{FF2B5EF4-FFF2-40B4-BE49-F238E27FC236}">
                <a16:creationId xmlns:a16="http://schemas.microsoft.com/office/drawing/2014/main" id="{D281CDC6-D8F5-4C30-BAB6-62416E8E7362}"/>
              </a:ext>
            </a:extLst>
          </p:cNvPr>
          <p:cNvPicPr>
            <a:picLocks noChangeAspect="1"/>
          </p:cNvPicPr>
          <p:nvPr/>
        </p:nvPicPr>
        <p:blipFill rotWithShape="1">
          <a:blip r:embed="rId7"/>
          <a:srcRect r="21140"/>
          <a:stretch/>
        </p:blipFill>
        <p:spPr>
          <a:xfrm>
            <a:off x="261028" y="8006079"/>
            <a:ext cx="1210301" cy="863293"/>
          </a:xfrm>
          <a:prstGeom prst="rect">
            <a:avLst/>
          </a:prstGeom>
        </p:spPr>
      </p:pic>
    </p:spTree>
    <p:extLst>
      <p:ext uri="{BB962C8B-B14F-4D97-AF65-F5344CB8AC3E}">
        <p14:creationId xmlns:p14="http://schemas.microsoft.com/office/powerpoint/2010/main" val="26129158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12174</TotalTime>
  <Words>146</Words>
  <Application>Microsoft Office PowerPoint</Application>
  <PresentationFormat>On-screen Show (4:3)</PresentationFormat>
  <Paragraphs>16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Polymerisation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44</cp:revision>
  <dcterms:created xsi:type="dcterms:W3CDTF">2019-02-02T18:17:28Z</dcterms:created>
  <dcterms:modified xsi:type="dcterms:W3CDTF">2019-03-23T20:25:50Z</dcterms:modified>
</cp:coreProperties>
</file>