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132908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80999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335385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517FC0-A79E-4323-8FD3-41E93B0F82E7}" type="datetimeFigureOut">
              <a:rPr lang="en-GB" smtClean="0"/>
              <a:t>03/04/2019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69039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517FC0-A79E-4323-8FD3-41E93B0F82E7}" type="datetimeFigureOut">
              <a:rPr lang="en-GB" smtClean="0"/>
              <a:t>03/04/2019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73019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517FC0-A79E-4323-8FD3-41E93B0F82E7}" type="datetimeFigureOut">
              <a:rPr lang="en-GB" smtClean="0"/>
              <a:t>03/04/2019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6254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17FC0-A79E-4323-8FD3-41E93B0F82E7}" type="datetimeFigureOut">
              <a:rPr lang="en-GB" smtClean="0"/>
              <a:t>03/04/2019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956921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03/04/2019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23747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03/04/2019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83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417796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03/04/2019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47878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D517FC0-A79E-4323-8FD3-41E93B0F82E7}" type="datetimeFigureOut">
              <a:rPr lang="en-GB" smtClean="0"/>
              <a:t>03/04/2019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0E1DD1-2BAC-4984-8CDC-D3D8FE9F19B2}" type="slidenum">
              <a:rPr lang="en-GB" smtClean="0"/>
              <a:t>‹#›</a:t>
            </a:fld>
            <a:endParaRPr lang="en-GB"/>
          </a:p>
        </p:txBody>
      </p:sp>
    </p:spTree>
    <p:extLst>
      <p:ext uri="{BB962C8B-B14F-4D97-AF65-F5344CB8AC3E}">
        <p14:creationId xmlns:p14="http://schemas.microsoft.com/office/powerpoint/2010/main" val="7179342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2612539-6621-4A86-A2D8-3ED338C9BAD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Plant Disease </a:t>
            </a:r>
          </a:p>
        </p:txBody>
      </p:sp>
      <p:sp>
        <p:nvSpPr>
          <p:cNvPr id="5" name="TextBox 4">
            <a:extLst>
              <a:ext uri="{FF2B5EF4-FFF2-40B4-BE49-F238E27FC236}">
                <a16:creationId xmlns:a16="http://schemas.microsoft.com/office/drawing/2014/main" id="{24B5724F-5363-4198-846F-107FC8738258}"/>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Infection &amp; Response</a:t>
            </a:r>
          </a:p>
        </p:txBody>
      </p:sp>
      <p:sp>
        <p:nvSpPr>
          <p:cNvPr id="6" name="TextBox 5">
            <a:extLst>
              <a:ext uri="{FF2B5EF4-FFF2-40B4-BE49-F238E27FC236}">
                <a16:creationId xmlns:a16="http://schemas.microsoft.com/office/drawing/2014/main" id="{129DAD96-A8DE-4C7F-8976-56A9ADC6E4E3}"/>
              </a:ext>
            </a:extLst>
          </p:cNvPr>
          <p:cNvSpPr txBox="1"/>
          <p:nvPr/>
        </p:nvSpPr>
        <p:spPr>
          <a:xfrm>
            <a:off x="97239" y="660945"/>
            <a:ext cx="3046958"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ctr"/>
            <a:r>
              <a:rPr lang="en-GB" sz="1200" b="1" dirty="0">
                <a:solidFill>
                  <a:prstClr val="black"/>
                </a:solidFill>
              </a:rPr>
              <a:t>Highlight key words in the question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C7A5F0-32C7-4F7B-A992-0F315A946D11}"/>
              </a:ext>
            </a:extLst>
          </p:cNvPr>
          <p:cNvSpPr/>
          <p:nvPr/>
        </p:nvSpPr>
        <p:spPr>
          <a:xfrm>
            <a:off x="97239" y="1116038"/>
            <a:ext cx="3046958" cy="178510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The tobacco mosaic virus infects tobacco and lots of other closely related species like tomatoes and peppers. It is transmitted by contact between plants, either naturally or on the hands of farmers. It infects the chloroplasts of plant leaves and changes their colour from green to yellow or white in a mosaic pattern. It can also make leaves crinkled or curled up. This reduces the plant's ability to </a:t>
            </a:r>
            <a:r>
              <a:rPr lang="en-US" sz="1100" dirty="0" err="1"/>
              <a:t>photosynthesise</a:t>
            </a:r>
            <a:r>
              <a:rPr lang="en-US" sz="1100" dirty="0"/>
              <a:t> and grow properly, which can reduce farmers' crop yields.</a:t>
            </a:r>
          </a:p>
        </p:txBody>
      </p:sp>
      <p:sp>
        <p:nvSpPr>
          <p:cNvPr id="15" name="Rectangle 14">
            <a:extLst>
              <a:ext uri="{FF2B5EF4-FFF2-40B4-BE49-F238E27FC236}">
                <a16:creationId xmlns:a16="http://schemas.microsoft.com/office/drawing/2014/main" id="{AF06181C-40E6-4115-BC11-088A9FDC76F7}"/>
              </a:ext>
            </a:extLst>
          </p:cNvPr>
          <p:cNvSpPr/>
          <p:nvPr/>
        </p:nvSpPr>
        <p:spPr>
          <a:xfrm>
            <a:off x="97239" y="3070157"/>
            <a:ext cx="6663522" cy="646331"/>
          </a:xfrm>
          <a:prstGeom prst="rect">
            <a:avLst/>
          </a:prstGeom>
          <a:ln w="38100">
            <a:solidFill>
              <a:srgbClr val="FFFF00"/>
            </a:solidFill>
          </a:ln>
        </p:spPr>
        <p:txBody>
          <a:bodyPr wrap="square">
            <a:spAutoFit/>
          </a:bodyPr>
          <a:lstStyle/>
          <a:p>
            <a:pPr algn="just"/>
            <a:r>
              <a:rPr lang="en-US" sz="1200" b="1" dirty="0"/>
              <a:t>Describe the effects of reducing photosynthesis in plants</a:t>
            </a:r>
          </a:p>
          <a:p>
            <a:pPr algn="just"/>
            <a:r>
              <a:rPr lang="en-GB" sz="1200" dirty="0"/>
              <a:t>__________________________________________________________________________________________________________________________________________________________________________</a:t>
            </a:r>
          </a:p>
        </p:txBody>
      </p:sp>
      <p:sp>
        <p:nvSpPr>
          <p:cNvPr id="18" name="Rectangle 17">
            <a:extLst>
              <a:ext uri="{FF2B5EF4-FFF2-40B4-BE49-F238E27FC236}">
                <a16:creationId xmlns:a16="http://schemas.microsoft.com/office/drawing/2014/main" id="{6EACE6AB-308D-4FE4-B19D-82BAE1839D6C}"/>
              </a:ext>
            </a:extLst>
          </p:cNvPr>
          <p:cNvSpPr/>
          <p:nvPr/>
        </p:nvSpPr>
        <p:spPr>
          <a:xfrm>
            <a:off x="97239" y="5412007"/>
            <a:ext cx="3036518" cy="178510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Rose black spot is caused by a fungus which infects roses. It infects leaves and causes black or purple spots on the leaves. The rest of the leaves often turn yellow and can drop off the plant. This reduces the plant's ability to </a:t>
            </a:r>
            <a:r>
              <a:rPr lang="en-US" sz="1100" dirty="0" err="1"/>
              <a:t>photosynthesise</a:t>
            </a:r>
            <a:r>
              <a:rPr lang="en-US" sz="1100" dirty="0"/>
              <a:t> and reduces growth. Black rose spot can be transmitted in air or water as well as direct contact by gardeners. It is treatable using fungicides and by removing and destroying infected leaves.</a:t>
            </a:r>
          </a:p>
        </p:txBody>
      </p:sp>
      <p:sp>
        <p:nvSpPr>
          <p:cNvPr id="21" name="Rectangle 20">
            <a:extLst>
              <a:ext uri="{FF2B5EF4-FFF2-40B4-BE49-F238E27FC236}">
                <a16:creationId xmlns:a16="http://schemas.microsoft.com/office/drawing/2014/main" id="{74AA3627-B606-4483-9CAA-571E7C00D1EB}"/>
              </a:ext>
            </a:extLst>
          </p:cNvPr>
          <p:cNvSpPr/>
          <p:nvPr/>
        </p:nvSpPr>
        <p:spPr>
          <a:xfrm>
            <a:off x="3294509" y="5464484"/>
            <a:ext cx="3466252" cy="1754326"/>
          </a:xfrm>
          <a:prstGeom prst="rect">
            <a:avLst/>
          </a:prstGeom>
          <a:ln w="28575">
            <a:solidFill>
              <a:srgbClr val="00B0F0"/>
            </a:solidFill>
            <a:prstDash val="dash"/>
          </a:ln>
        </p:spPr>
        <p:txBody>
          <a:bodyPr wrap="square">
            <a:spAutoFit/>
          </a:bodyPr>
          <a:lstStyle/>
          <a:p>
            <a:pPr algn="just"/>
            <a:r>
              <a:rPr lang="en-US" sz="1200" b="1" dirty="0"/>
              <a:t>Some plants produce fruits which contain glucose.</a:t>
            </a:r>
          </a:p>
          <a:p>
            <a:pPr algn="just"/>
            <a:r>
              <a:rPr lang="en-US" sz="1200" b="1" dirty="0"/>
              <a:t>Describe how you would test for the presence of glucose in fruit.</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2" name="Rectangle 21">
            <a:extLst>
              <a:ext uri="{FF2B5EF4-FFF2-40B4-BE49-F238E27FC236}">
                <a16:creationId xmlns:a16="http://schemas.microsoft.com/office/drawing/2014/main" id="{E5B89036-A914-4360-B3B6-2A77B59910B3}"/>
              </a:ext>
            </a:extLst>
          </p:cNvPr>
          <p:cNvSpPr/>
          <p:nvPr/>
        </p:nvSpPr>
        <p:spPr>
          <a:xfrm>
            <a:off x="3294509" y="619574"/>
            <a:ext cx="3466252" cy="646331"/>
          </a:xfrm>
          <a:prstGeom prst="rect">
            <a:avLst/>
          </a:prstGeom>
          <a:ln w="28575">
            <a:solidFill>
              <a:srgbClr val="00B0F0"/>
            </a:solidFill>
            <a:prstDash val="dash"/>
          </a:ln>
        </p:spPr>
        <p:txBody>
          <a:bodyPr wrap="square">
            <a:spAutoFit/>
          </a:bodyPr>
          <a:lstStyle/>
          <a:p>
            <a:pPr algn="just"/>
            <a:r>
              <a:rPr lang="en-US" sz="1200" b="1" dirty="0"/>
              <a:t>What are pathogens?</a:t>
            </a:r>
          </a:p>
          <a:p>
            <a:pPr algn="just"/>
            <a:r>
              <a:rPr lang="en-US" sz="1200" b="1" dirty="0"/>
              <a:t>______________________________________________________________________________________</a:t>
            </a:r>
            <a:endParaRPr lang="en-GB" sz="1200" b="1" dirty="0"/>
          </a:p>
        </p:txBody>
      </p:sp>
      <p:sp>
        <p:nvSpPr>
          <p:cNvPr id="29" name="Rectangle 28">
            <a:extLst>
              <a:ext uri="{FF2B5EF4-FFF2-40B4-BE49-F238E27FC236}">
                <a16:creationId xmlns:a16="http://schemas.microsoft.com/office/drawing/2014/main" id="{1AB899E9-2AB1-4599-846D-B4067A6AC960}"/>
              </a:ext>
            </a:extLst>
          </p:cNvPr>
          <p:cNvSpPr/>
          <p:nvPr/>
        </p:nvSpPr>
        <p:spPr>
          <a:xfrm>
            <a:off x="3294509" y="1362259"/>
            <a:ext cx="3466252" cy="646331"/>
          </a:xfrm>
          <a:prstGeom prst="rect">
            <a:avLst/>
          </a:prstGeom>
          <a:ln w="28575">
            <a:solidFill>
              <a:srgbClr val="00B0F0"/>
            </a:solidFill>
            <a:prstDash val="dash"/>
          </a:ln>
        </p:spPr>
        <p:txBody>
          <a:bodyPr wrap="square">
            <a:spAutoFit/>
          </a:bodyPr>
          <a:lstStyle/>
          <a:p>
            <a:pPr algn="just"/>
            <a:r>
              <a:rPr lang="en-US" sz="1200" b="1" dirty="0"/>
              <a:t>What does tobacco mosaic virus infect?</a:t>
            </a:r>
          </a:p>
          <a:p>
            <a:pPr algn="just"/>
            <a:r>
              <a:rPr lang="en-US" sz="1200" b="1" dirty="0"/>
              <a:t>______________________________________________________________________________________</a:t>
            </a:r>
            <a:endParaRPr lang="en-GB" sz="1200" b="1" dirty="0"/>
          </a:p>
        </p:txBody>
      </p:sp>
      <p:sp>
        <p:nvSpPr>
          <p:cNvPr id="30" name="Rectangle 29">
            <a:extLst>
              <a:ext uri="{FF2B5EF4-FFF2-40B4-BE49-F238E27FC236}">
                <a16:creationId xmlns:a16="http://schemas.microsoft.com/office/drawing/2014/main" id="{A3FD64B4-FFA6-4F63-9B56-61B9360C6FB1}"/>
              </a:ext>
            </a:extLst>
          </p:cNvPr>
          <p:cNvSpPr/>
          <p:nvPr/>
        </p:nvSpPr>
        <p:spPr>
          <a:xfrm>
            <a:off x="3294509" y="2104944"/>
            <a:ext cx="3466252" cy="830997"/>
          </a:xfrm>
          <a:prstGeom prst="rect">
            <a:avLst/>
          </a:prstGeom>
          <a:ln w="28575">
            <a:solidFill>
              <a:srgbClr val="00B0F0"/>
            </a:solidFill>
            <a:prstDash val="dash"/>
          </a:ln>
        </p:spPr>
        <p:txBody>
          <a:bodyPr wrap="square">
            <a:spAutoFit/>
          </a:bodyPr>
          <a:lstStyle/>
          <a:p>
            <a:pPr algn="just"/>
            <a:r>
              <a:rPr lang="en-US" sz="1200" b="1" dirty="0"/>
              <a:t>How can pathogens be transmitted between plants?</a:t>
            </a:r>
          </a:p>
          <a:p>
            <a:pPr algn="just"/>
            <a:r>
              <a:rPr lang="en-US" sz="1200" b="1" dirty="0"/>
              <a:t>______________________________________________________________________________________</a:t>
            </a:r>
            <a:endParaRPr lang="en-GB" sz="1200" b="1" dirty="0"/>
          </a:p>
        </p:txBody>
      </p:sp>
      <p:sp>
        <p:nvSpPr>
          <p:cNvPr id="33" name="Rectangle 32">
            <a:extLst>
              <a:ext uri="{FF2B5EF4-FFF2-40B4-BE49-F238E27FC236}">
                <a16:creationId xmlns:a16="http://schemas.microsoft.com/office/drawing/2014/main" id="{2CAF5F6B-55A7-49F3-9279-8E102C4248A6}"/>
              </a:ext>
            </a:extLst>
          </p:cNvPr>
          <p:cNvSpPr/>
          <p:nvPr/>
        </p:nvSpPr>
        <p:spPr>
          <a:xfrm>
            <a:off x="101708" y="7340137"/>
            <a:ext cx="4670707" cy="646331"/>
          </a:xfrm>
          <a:prstGeom prst="rect">
            <a:avLst/>
          </a:prstGeom>
          <a:ln w="38100">
            <a:solidFill>
              <a:srgbClr val="FFFF00"/>
            </a:solidFill>
          </a:ln>
        </p:spPr>
        <p:txBody>
          <a:bodyPr wrap="square">
            <a:spAutoFit/>
          </a:bodyPr>
          <a:lstStyle/>
          <a:p>
            <a:pPr algn="just"/>
            <a:r>
              <a:rPr lang="en-US" sz="1200" b="1" dirty="0"/>
              <a:t>What causes Rose black spot?</a:t>
            </a:r>
          </a:p>
          <a:p>
            <a:pPr algn="just"/>
            <a:r>
              <a:rPr lang="en-GB" sz="1200" dirty="0"/>
              <a:t>____________________________________________________________________________________________________________________</a:t>
            </a:r>
          </a:p>
        </p:txBody>
      </p:sp>
      <p:pic>
        <p:nvPicPr>
          <p:cNvPr id="16" name="Picture 15">
            <a:extLst>
              <a:ext uri="{FF2B5EF4-FFF2-40B4-BE49-F238E27FC236}">
                <a16:creationId xmlns:a16="http://schemas.microsoft.com/office/drawing/2014/main" id="{6457DBE4-6638-477C-8817-A5A606161D64}"/>
              </a:ext>
            </a:extLst>
          </p:cNvPr>
          <p:cNvPicPr>
            <a:picLocks noChangeAspect="1"/>
          </p:cNvPicPr>
          <p:nvPr/>
        </p:nvPicPr>
        <p:blipFill rotWithShape="1">
          <a:blip r:embed="rId2"/>
          <a:srcRect l="12295" t="31853"/>
          <a:stretch/>
        </p:blipFill>
        <p:spPr>
          <a:xfrm>
            <a:off x="0" y="3884608"/>
            <a:ext cx="2931090" cy="1281064"/>
          </a:xfrm>
          <a:prstGeom prst="rect">
            <a:avLst/>
          </a:prstGeom>
        </p:spPr>
      </p:pic>
      <p:sp>
        <p:nvSpPr>
          <p:cNvPr id="17" name="Rectangle 16">
            <a:extLst>
              <a:ext uri="{FF2B5EF4-FFF2-40B4-BE49-F238E27FC236}">
                <a16:creationId xmlns:a16="http://schemas.microsoft.com/office/drawing/2014/main" id="{EF8F18A3-E618-442F-8EB2-E9591C4D1EEC}"/>
              </a:ext>
            </a:extLst>
          </p:cNvPr>
          <p:cNvSpPr/>
          <p:nvPr/>
        </p:nvSpPr>
        <p:spPr>
          <a:xfrm>
            <a:off x="3133757" y="3822431"/>
            <a:ext cx="3627003" cy="144655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Sugars classed as reducing sugars will react with Benedict's solution on heating for a few minutes. Glucose is an example of a reducing sugar.</a:t>
            </a:r>
          </a:p>
          <a:p>
            <a:pPr algn="just"/>
            <a:r>
              <a:rPr lang="en-US" sz="1100" dirty="0"/>
              <a:t>Reducing sugars give a red-brown precipitate with Benedict's solution. The precipitate takes a while to settle in the tube – you're more likely to see simply a red or brown colour. If there's not much glucose present, the final colour may be green or yellow, or orange if there's a little more.</a:t>
            </a:r>
          </a:p>
        </p:txBody>
      </p:sp>
      <p:pic>
        <p:nvPicPr>
          <p:cNvPr id="2" name="Picture 1">
            <a:extLst>
              <a:ext uri="{FF2B5EF4-FFF2-40B4-BE49-F238E27FC236}">
                <a16:creationId xmlns:a16="http://schemas.microsoft.com/office/drawing/2014/main" id="{C3B7DEEF-1A4E-4FA8-BDA0-1E7E78A3EE94}"/>
              </a:ext>
            </a:extLst>
          </p:cNvPr>
          <p:cNvPicPr>
            <a:picLocks noChangeAspect="1"/>
          </p:cNvPicPr>
          <p:nvPr/>
        </p:nvPicPr>
        <p:blipFill rotWithShape="1">
          <a:blip r:embed="rId3"/>
          <a:srcRect l="9572" t="38474" r="21181" b="13212"/>
          <a:stretch/>
        </p:blipFill>
        <p:spPr>
          <a:xfrm>
            <a:off x="4914900" y="7343508"/>
            <a:ext cx="1756775" cy="1754326"/>
          </a:xfrm>
          <a:prstGeom prst="rect">
            <a:avLst/>
          </a:prstGeom>
        </p:spPr>
      </p:pic>
      <p:sp>
        <p:nvSpPr>
          <p:cNvPr id="19" name="Rectangle 18">
            <a:extLst>
              <a:ext uri="{FF2B5EF4-FFF2-40B4-BE49-F238E27FC236}">
                <a16:creationId xmlns:a16="http://schemas.microsoft.com/office/drawing/2014/main" id="{5436D51A-8530-47E8-90E7-7EFA9C2A98FD}"/>
              </a:ext>
            </a:extLst>
          </p:cNvPr>
          <p:cNvSpPr/>
          <p:nvPr/>
        </p:nvSpPr>
        <p:spPr>
          <a:xfrm>
            <a:off x="97239" y="8107795"/>
            <a:ext cx="4670707" cy="830997"/>
          </a:xfrm>
          <a:prstGeom prst="rect">
            <a:avLst/>
          </a:prstGeom>
          <a:ln w="38100">
            <a:solidFill>
              <a:srgbClr val="FFFF00"/>
            </a:solidFill>
          </a:ln>
        </p:spPr>
        <p:txBody>
          <a:bodyPr wrap="square">
            <a:spAutoFit/>
          </a:bodyPr>
          <a:lstStyle/>
          <a:p>
            <a:pPr algn="just"/>
            <a:r>
              <a:rPr lang="en-US" sz="1200" b="1" dirty="0"/>
              <a:t>What effect does Rose black spot have on plants?</a:t>
            </a:r>
          </a:p>
          <a:p>
            <a:pPr algn="just"/>
            <a:r>
              <a:rPr lang="en-GB" sz="1200" dirty="0"/>
              <a:t>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3587565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343</TotalTime>
  <Words>338</Words>
  <Application>Microsoft Office PowerPoint</Application>
  <PresentationFormat>On-screen Show (4:3)</PresentationFormat>
  <Paragraphs>23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Plant Disease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 Exchange in the Lungs</dc:title>
  <dc:creator>Chalky Chalk</dc:creator>
  <cp:lastModifiedBy>Chalky Chalk</cp:lastModifiedBy>
  <cp:revision>20</cp:revision>
  <dcterms:created xsi:type="dcterms:W3CDTF">2018-11-25T19:10:39Z</dcterms:created>
  <dcterms:modified xsi:type="dcterms:W3CDTF">2019-04-03T09:05:31Z</dcterms:modified>
</cp:coreProperties>
</file>