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3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5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5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70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11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9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6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7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0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A001-6ADF-447A-88E1-D8196C077C92}" type="datetimeFigureOut">
              <a:rPr lang="en-GB" smtClean="0"/>
              <a:t>06/03/2019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C938B-848A-4B8C-A5DE-DA75EB8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39119F-B05E-435D-9F0D-E1ECCD1B3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31990"/>
            <a:ext cx="6858000" cy="1245621"/>
          </a:xfrm>
        </p:spPr>
        <p:txBody>
          <a:bodyPr>
            <a:noAutofit/>
          </a:bodyPr>
          <a:lstStyle/>
          <a:p>
            <a:pPr algn="l"/>
            <a:r>
              <a:rPr lang="en-GB" sz="2000" b="1" dirty="0">
                <a:solidFill>
                  <a:srgbClr val="00B050"/>
                </a:solidFill>
                <a:latin typeface="Comic Sans MS" pitchFamily="66" charset="0"/>
              </a:rPr>
              <a:t>Mole &amp; Molar Gas Volume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14DE4-6B04-4B9C-9B4F-4440C207B430}"/>
              </a:ext>
            </a:extLst>
          </p:cNvPr>
          <p:cNvSpPr txBox="1"/>
          <p:nvPr/>
        </p:nvSpPr>
        <p:spPr>
          <a:xfrm>
            <a:off x="4809995" y="0"/>
            <a:ext cx="20480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Specification Link:</a:t>
            </a:r>
          </a:p>
          <a:p>
            <a:pPr lvl="0" defTabSz="914400">
              <a:defRPr/>
            </a:pPr>
            <a:r>
              <a:rPr lang="en-GB" sz="1200" kern="0">
                <a:solidFill>
                  <a:sysClr val="windowText" lastClr="000000"/>
                </a:solidFill>
              </a:rPr>
              <a:t>Revision</a:t>
            </a:r>
            <a:endParaRPr lang="en-GB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895F6-D35B-476E-8E33-8DF19F070597}"/>
              </a:ext>
            </a:extLst>
          </p:cNvPr>
          <p:cNvSpPr txBox="1"/>
          <p:nvPr/>
        </p:nvSpPr>
        <p:spPr>
          <a:xfrm>
            <a:off x="120117" y="655340"/>
            <a:ext cx="2948760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b="1" dirty="0">
                <a:solidFill>
                  <a:prstClr val="black"/>
                </a:solidFill>
              </a:rPr>
              <a:t>1:  Work through the simple mole calculations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0CB28-94FF-4670-8185-58A3A9CD40B4}"/>
              </a:ext>
            </a:extLst>
          </p:cNvPr>
          <p:cNvSpPr/>
          <p:nvPr/>
        </p:nvSpPr>
        <p:spPr>
          <a:xfrm>
            <a:off x="4091134" y="12891396"/>
            <a:ext cx="4136468" cy="1384995"/>
          </a:xfrm>
          <a:prstGeom prst="rect">
            <a:avLst/>
          </a:prstGeom>
          <a:ln w="28575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Describe how the equipment to the left could be used to measure the rate of photosynthesis: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43210-7A76-4883-871E-02E95FD24494}"/>
              </a:ext>
            </a:extLst>
          </p:cNvPr>
          <p:cNvSpPr/>
          <p:nvPr/>
        </p:nvSpPr>
        <p:spPr>
          <a:xfrm>
            <a:off x="3443487" y="6942329"/>
            <a:ext cx="3308883" cy="2108269"/>
          </a:xfrm>
          <a:prstGeom prst="rect">
            <a:avLst/>
          </a:prstGeom>
          <a:ln w="28575">
            <a:solidFill>
              <a:srgbClr val="00B0F0"/>
            </a:solidFill>
            <a:prstDash val="dash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Calculate the following:</a:t>
            </a:r>
          </a:p>
          <a:p>
            <a:pPr lvl="0" algn="ctr">
              <a:defRPr/>
            </a:pPr>
            <a:r>
              <a:rPr lang="en-GB" sz="1200" b="1" dirty="0">
                <a:solidFill>
                  <a:prstClr val="black"/>
                </a:solidFill>
              </a:rPr>
              <a:t>H</a:t>
            </a:r>
            <a:r>
              <a:rPr lang="en-GB" sz="1200" b="1" baseline="-25000" dirty="0">
                <a:solidFill>
                  <a:prstClr val="black"/>
                </a:solidFill>
              </a:rPr>
              <a:t>2</a:t>
            </a:r>
            <a:r>
              <a:rPr lang="en-GB" sz="1200" b="1" dirty="0">
                <a:solidFill>
                  <a:prstClr val="black"/>
                </a:solidFill>
              </a:rPr>
              <a:t>(g) + Cl</a:t>
            </a:r>
            <a:r>
              <a:rPr lang="en-GB" sz="1200" b="1" baseline="-25000" dirty="0">
                <a:solidFill>
                  <a:prstClr val="black"/>
                </a:solidFill>
              </a:rPr>
              <a:t>2</a:t>
            </a:r>
            <a:r>
              <a:rPr lang="en-GB" sz="1200" b="1" dirty="0">
                <a:solidFill>
                  <a:prstClr val="black"/>
                </a:solidFill>
              </a:rPr>
              <a:t>(g) </a:t>
            </a:r>
            <a:r>
              <a:rPr lang="en-GB" sz="1200" b="1" dirty="0">
                <a:solidFill>
                  <a:prstClr val="black"/>
                </a:solidFill>
                <a:sym typeface="Symbol" panose="05050102010706020507" pitchFamily="18" charset="2"/>
              </a:rPr>
              <a:t></a:t>
            </a:r>
            <a:r>
              <a:rPr lang="en-GB" sz="1200" b="1" dirty="0">
                <a:solidFill>
                  <a:prstClr val="black"/>
                </a:solidFill>
              </a:rPr>
              <a:t> 2HCl(g)</a:t>
            </a:r>
          </a:p>
          <a:p>
            <a:pPr lvl="0" algn="just">
              <a:defRPr/>
            </a:pPr>
            <a:r>
              <a:rPr lang="en-GB" sz="1200" dirty="0">
                <a:solidFill>
                  <a:prstClr val="black"/>
                </a:solidFill>
              </a:rPr>
              <a:t>the volume of HCl produced in dm</a:t>
            </a:r>
            <a:r>
              <a:rPr lang="en-GB" sz="1200" baseline="30000" dirty="0">
                <a:solidFill>
                  <a:prstClr val="black"/>
                </a:solidFill>
              </a:rPr>
              <a:t>3</a:t>
            </a:r>
            <a:r>
              <a:rPr lang="en-GB" sz="1200" dirty="0">
                <a:solidFill>
                  <a:prstClr val="black"/>
                </a:solidFill>
              </a:rPr>
              <a:t> from the reaction of 48 dm</a:t>
            </a:r>
            <a:r>
              <a:rPr lang="en-GB" sz="1200" baseline="30000" dirty="0">
                <a:solidFill>
                  <a:prstClr val="black"/>
                </a:solidFill>
              </a:rPr>
              <a:t>3</a:t>
            </a:r>
            <a:r>
              <a:rPr lang="en-GB" sz="1200" dirty="0">
                <a:solidFill>
                  <a:prstClr val="black"/>
                </a:solidFill>
              </a:rPr>
              <a:t> of H</a:t>
            </a:r>
            <a:r>
              <a:rPr lang="en-GB" sz="1200" baseline="-25000" dirty="0">
                <a:solidFill>
                  <a:prstClr val="black"/>
                </a:solidFill>
              </a:rPr>
              <a:t>2</a:t>
            </a:r>
            <a:r>
              <a:rPr lang="en-GB" sz="1200" dirty="0">
                <a:solidFill>
                  <a:prstClr val="black"/>
                </a:solidFill>
              </a:rPr>
              <a:t> with an excess of Cl</a:t>
            </a:r>
            <a:r>
              <a:rPr lang="en-GB" sz="1200" baseline="-25000" dirty="0">
                <a:solidFill>
                  <a:prstClr val="black"/>
                </a:solidFill>
              </a:rPr>
              <a:t>2</a:t>
            </a:r>
            <a:r>
              <a:rPr lang="en-GB" sz="1100" dirty="0">
                <a:solidFill>
                  <a:prstClr val="black"/>
                </a:solidFill>
              </a:rPr>
              <a:t>	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3F3960-797D-47D7-8AA9-185F41EFD90D}"/>
              </a:ext>
            </a:extLst>
          </p:cNvPr>
          <p:cNvSpPr/>
          <p:nvPr/>
        </p:nvSpPr>
        <p:spPr>
          <a:xfrm>
            <a:off x="3595603" y="655340"/>
            <a:ext cx="3142280" cy="830997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GB" sz="1200" b="1" dirty="0">
                <a:solidFill>
                  <a:prstClr val="black"/>
                </a:solidFill>
              </a:rPr>
              <a:t>Calculate the number of moles in 46g of NaCl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F6CAA4E-7D71-44B7-98E7-18066983617E}"/>
              </a:ext>
            </a:extLst>
          </p:cNvPr>
          <p:cNvSpPr/>
          <p:nvPr/>
        </p:nvSpPr>
        <p:spPr>
          <a:xfrm rot="16200000">
            <a:off x="3052794" y="706750"/>
            <a:ext cx="410230" cy="508786"/>
          </a:xfrm>
          <a:prstGeom prst="downArrow">
            <a:avLst>
              <a:gd name="adj1" fmla="val 43493"/>
              <a:gd name="adj2" fmla="val 74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5C7EAC-C86D-47A5-8F9F-6529E5150DC7}"/>
              </a:ext>
            </a:extLst>
          </p:cNvPr>
          <p:cNvSpPr txBox="1"/>
          <p:nvPr/>
        </p:nvSpPr>
        <p:spPr>
          <a:xfrm>
            <a:off x="120117" y="1359402"/>
            <a:ext cx="3308883" cy="2031325"/>
          </a:xfrm>
          <a:prstGeom prst="rect">
            <a:avLst/>
          </a:prstGeom>
          <a:solidFill>
            <a:sysClr val="window" lastClr="FFFFFF"/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to Calculate Moles: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 calculate how many moles of a substance there is divide the amount of it by the mass of 1 mole of the substance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1. </a:t>
            </a:r>
            <a:r>
              <a:rPr kumimoji="0" lang="en-GB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NaOH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23 + 16 + 1 = 40g is one  mole of NaOH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2. We have 100g in our reaction so…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</a:t>
            </a:r>
            <a:r>
              <a:rPr kumimoji="0" lang="en-GB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100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= </a:t>
            </a:r>
            <a:r>
              <a:rPr kumimoji="0" lang="en-GB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2.5 moles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40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FB74A3-24AC-4E2F-BDBB-14C49762DA98}"/>
              </a:ext>
            </a:extLst>
          </p:cNvPr>
          <p:cNvSpPr/>
          <p:nvPr/>
        </p:nvSpPr>
        <p:spPr>
          <a:xfrm>
            <a:off x="3595603" y="1618457"/>
            <a:ext cx="3142280" cy="830997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GB" sz="1200" b="1" dirty="0">
                <a:solidFill>
                  <a:prstClr val="black"/>
                </a:solidFill>
              </a:rPr>
              <a:t>Calculate the number of moles in 15g of HCl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7B515E-8F42-49A1-85C5-5DE550719031}"/>
              </a:ext>
            </a:extLst>
          </p:cNvPr>
          <p:cNvSpPr/>
          <p:nvPr/>
        </p:nvSpPr>
        <p:spPr>
          <a:xfrm>
            <a:off x="3595603" y="2582572"/>
            <a:ext cx="3142280" cy="830997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GB" sz="1200" b="1" dirty="0">
                <a:solidFill>
                  <a:prstClr val="black"/>
                </a:solidFill>
              </a:rPr>
              <a:t>Calculate the number of moles in 16g of H</a:t>
            </a:r>
            <a:r>
              <a:rPr lang="en-GB" sz="900" b="1" dirty="0">
                <a:solidFill>
                  <a:prstClr val="black"/>
                </a:solidFill>
              </a:rPr>
              <a:t>2</a:t>
            </a:r>
            <a:r>
              <a:rPr lang="en-GB" sz="1200" b="1" dirty="0">
                <a:solidFill>
                  <a:prstClr val="black"/>
                </a:solidFill>
              </a:rPr>
              <a:t>O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33D51C04-599E-44DF-8AEE-89C70C786954}"/>
              </a:ext>
            </a:extLst>
          </p:cNvPr>
          <p:cNvSpPr txBox="1"/>
          <p:nvPr/>
        </p:nvSpPr>
        <p:spPr>
          <a:xfrm>
            <a:off x="3429000" y="4127390"/>
            <a:ext cx="3308883" cy="1600438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b="1" dirty="0"/>
              <a:t>Avogadro constant </a:t>
            </a:r>
          </a:p>
          <a:p>
            <a:pPr algn="just"/>
            <a:r>
              <a:rPr lang="en-US" sz="1400" dirty="0"/>
              <a:t>Calculate the number of water molecules in 0.5 mol of water.</a:t>
            </a:r>
          </a:p>
          <a:p>
            <a:pPr algn="just"/>
            <a:r>
              <a:rPr lang="en-US" sz="1400" dirty="0"/>
              <a:t>Number of water molecules = Avogadro constant x amount of substance in </a:t>
            </a:r>
            <a:r>
              <a:rPr lang="en-US" sz="1400" dirty="0" err="1"/>
              <a:t>mol</a:t>
            </a:r>
            <a:endParaRPr lang="en-US" sz="1400" dirty="0"/>
          </a:p>
          <a:p>
            <a:pPr algn="just"/>
            <a:r>
              <a:rPr lang="en-US" sz="1400" dirty="0"/>
              <a:t>= 6.02 × 10</a:t>
            </a:r>
            <a:r>
              <a:rPr lang="en-US" sz="1400" baseline="30000" dirty="0"/>
              <a:t>23</a:t>
            </a:r>
            <a:r>
              <a:rPr lang="en-US" sz="1400" dirty="0"/>
              <a:t> × 0.5</a:t>
            </a:r>
          </a:p>
          <a:p>
            <a:pPr algn="just"/>
            <a:r>
              <a:rPr lang="en-US" sz="1400" dirty="0"/>
              <a:t>= 3.01 × 10</a:t>
            </a:r>
            <a:r>
              <a:rPr lang="en-US" sz="1400" baseline="30000" dirty="0"/>
              <a:t>23</a:t>
            </a:r>
            <a:endParaRPr lang="en-US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4DECF8-A5A2-4648-9F56-D6E2290AB28B}"/>
              </a:ext>
            </a:extLst>
          </p:cNvPr>
          <p:cNvSpPr/>
          <p:nvPr/>
        </p:nvSpPr>
        <p:spPr>
          <a:xfrm>
            <a:off x="115629" y="3468655"/>
            <a:ext cx="3142280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prstClr val="black"/>
                </a:solidFill>
              </a:rPr>
              <a:t>Calculate the number of molecules in 0.39 mol of a substance.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14F9BD-EAA7-473A-95EC-032401D7D2AE}"/>
              </a:ext>
            </a:extLst>
          </p:cNvPr>
          <p:cNvSpPr/>
          <p:nvPr/>
        </p:nvSpPr>
        <p:spPr>
          <a:xfrm>
            <a:off x="115629" y="4561853"/>
            <a:ext cx="3142280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prstClr val="black"/>
                </a:solidFill>
              </a:rPr>
              <a:t>Calculate the number of molecules in 0.6 mol of a substance.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641865-4D66-41CF-AEA4-03BA4D8537BF}"/>
              </a:ext>
            </a:extLst>
          </p:cNvPr>
          <p:cNvSpPr txBox="1"/>
          <p:nvPr/>
        </p:nvSpPr>
        <p:spPr>
          <a:xfrm>
            <a:off x="3789123" y="3539647"/>
            <a:ext cx="2948760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just"/>
            <a:r>
              <a:rPr lang="en-US" sz="1200" b="1" dirty="0">
                <a:solidFill>
                  <a:prstClr val="black"/>
                </a:solidFill>
              </a:rPr>
              <a:t>2:  Work through the simple Avogadro constant calculations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9E0E13DC-3FA4-4772-83F8-39099E56DFE6}"/>
              </a:ext>
            </a:extLst>
          </p:cNvPr>
          <p:cNvSpPr/>
          <p:nvPr/>
        </p:nvSpPr>
        <p:spPr>
          <a:xfrm rot="5400000">
            <a:off x="3223885" y="3552918"/>
            <a:ext cx="410230" cy="508786"/>
          </a:xfrm>
          <a:prstGeom prst="downArrow">
            <a:avLst>
              <a:gd name="adj1" fmla="val 43493"/>
              <a:gd name="adj2" fmla="val 744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1B24927-8ACE-4DE4-9591-E323E9859667}"/>
              </a:ext>
            </a:extLst>
          </p:cNvPr>
          <p:cNvSpPr/>
          <p:nvPr/>
        </p:nvSpPr>
        <p:spPr>
          <a:xfrm>
            <a:off x="115629" y="6803829"/>
            <a:ext cx="3142280" cy="224676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6446838" algn="r"/>
              </a:tabLst>
              <a:defRPr/>
            </a:pP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Calculations</a:t>
            </a:r>
            <a:r>
              <a:rPr kumimoji="0" lang="en-GB" altLang="en-U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using gas volume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28600" algn="l"/>
                <a:tab pos="457200" algn="l"/>
                <a:tab pos="685800" algn="l"/>
                <a:tab pos="914400" algn="l"/>
                <a:tab pos="6446838" algn="r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Calculate the amount in moles of substance		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Moles = Vol / 24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28600" algn="l"/>
                <a:tab pos="457200" algn="l"/>
                <a:tab pos="685800" algn="l"/>
                <a:tab pos="914400" algn="l"/>
                <a:tab pos="6446838" algn="r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Then use the balanced equation to determine the molar ratio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28600" algn="l"/>
                <a:tab pos="457200" algn="l"/>
                <a:tab pos="685800" algn="l"/>
                <a:tab pos="914400" algn="l"/>
                <a:tab pos="6446838" algn="r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Calculate number of moles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6446838" algn="r"/>
              </a:tabLst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Step 1 moles x ratio = moles of product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>
                <a:tab pos="228600" algn="l"/>
                <a:tab pos="457200" algn="l"/>
                <a:tab pos="685800" algn="l"/>
                <a:tab pos="914400" algn="l"/>
                <a:tab pos="6446838" algn="r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Calculate the volume of product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6446838" algn="r"/>
              </a:tabLst>
              <a:defRPr/>
            </a:pP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Moles from step 3 x 24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8E2FFE-B31C-4E34-A4DC-8BAE333A1FCC}"/>
              </a:ext>
            </a:extLst>
          </p:cNvPr>
          <p:cNvSpPr/>
          <p:nvPr/>
        </p:nvSpPr>
        <p:spPr>
          <a:xfrm>
            <a:off x="115629" y="5676352"/>
            <a:ext cx="3142280" cy="1015663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prstClr val="black"/>
                </a:solidFill>
              </a:rPr>
              <a:t>Calculate the number of molecules in 1.3 mol of a substance.</a:t>
            </a:r>
          </a:p>
          <a:p>
            <a:pPr algn="just"/>
            <a:r>
              <a:rPr lang="en-US" sz="1200" b="1" dirty="0"/>
              <a:t>__________________________________________________________________________________________________________________</a:t>
            </a:r>
            <a:endParaRPr lang="en-GB" sz="12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66746C-ACC6-42F6-A53A-E115B58B9AEB}"/>
              </a:ext>
            </a:extLst>
          </p:cNvPr>
          <p:cNvSpPr txBox="1"/>
          <p:nvPr/>
        </p:nvSpPr>
        <p:spPr>
          <a:xfrm>
            <a:off x="3429000" y="5916245"/>
            <a:ext cx="3308883" cy="830997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Things to remember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 get from cm³ to dm³ use the following conversion: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cm³ / 1000 = dm³</a:t>
            </a:r>
          </a:p>
        </p:txBody>
      </p:sp>
    </p:spTree>
    <p:extLst>
      <p:ext uri="{BB962C8B-B14F-4D97-AF65-F5344CB8AC3E}">
        <p14:creationId xmlns:p14="http://schemas.microsoft.com/office/powerpoint/2010/main" val="261291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9245</TotalTime>
  <Words>276</Words>
  <Application>Microsoft Office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Mole &amp; Molar Gas Volume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 Operon</dc:title>
  <dc:creator>Chalky Chalk</dc:creator>
  <cp:lastModifiedBy>Chalky Chalk</cp:lastModifiedBy>
  <cp:revision>23</cp:revision>
  <dcterms:created xsi:type="dcterms:W3CDTF">2019-02-02T18:17:28Z</dcterms:created>
  <dcterms:modified xsi:type="dcterms:W3CDTF">2019-03-07T07:49:08Z</dcterms:modified>
</cp:coreProperties>
</file>