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3561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5448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22CA53-6AE4-4496-B779-CE68C774FE7F}" type="datetimeFigureOut">
              <a:rPr lang="en-GB" smtClean="0"/>
              <a:t>10/03/2019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73818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22CA53-6AE4-4496-B779-CE68C774FE7F}" type="datetimeFigureOut">
              <a:rPr lang="en-GB" smtClean="0"/>
              <a:t>10/03/2019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333266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22CA53-6AE4-4496-B779-CE68C774FE7F}" type="datetimeFigureOut">
              <a:rPr lang="en-GB" smtClean="0"/>
              <a:t>10/03/2019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29705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22CA53-6AE4-4496-B779-CE68C774FE7F}" type="datetimeFigureOut">
              <a:rPr lang="en-GB" smtClean="0"/>
              <a:t>10/03/2019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240548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22CA53-6AE4-4496-B779-CE68C774FE7F}" type="datetimeFigureOut">
              <a:rPr lang="en-GB" smtClean="0"/>
              <a:t>10/03/2019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1464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10/03/2019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51338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10/03/2019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3808246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60930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097879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0422CA53-6AE4-4496-B779-CE68C774FE7F}" type="datetimeFigureOut">
              <a:rPr lang="en-GB" smtClean="0"/>
              <a:t>10/03/2019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241CE97C-0FB0-4D1D-9028-854BC2567842}" type="slidenum">
              <a:rPr lang="en-GB" smtClean="0"/>
              <a:t>‹#›</a:t>
            </a:fld>
            <a:endParaRPr lang="en-GB"/>
          </a:p>
        </p:txBody>
      </p:sp>
    </p:spTree>
    <p:extLst>
      <p:ext uri="{BB962C8B-B14F-4D97-AF65-F5344CB8AC3E}">
        <p14:creationId xmlns:p14="http://schemas.microsoft.com/office/powerpoint/2010/main" val="13861395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6A8EE7B-11C3-44B5-87C3-F376770D755D}"/>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Mitosis &amp; Meiosis</a:t>
            </a:r>
          </a:p>
        </p:txBody>
      </p:sp>
      <p:sp>
        <p:nvSpPr>
          <p:cNvPr id="5" name="TextBox 4">
            <a:extLst>
              <a:ext uri="{FF2B5EF4-FFF2-40B4-BE49-F238E27FC236}">
                <a16:creationId xmlns:a16="http://schemas.microsoft.com/office/drawing/2014/main" id="{3EFB4D6E-7FDD-4278-B7F6-483B8940D612}"/>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prstClr val="black"/>
                </a:solidFill>
              </a:rPr>
              <a:t>Inheritance:  </a:t>
            </a:r>
            <a:r>
              <a:rPr lang="en-GB" sz="1200" dirty="0"/>
              <a:t>4.6.1.2</a:t>
            </a:r>
            <a:endParaRPr lang="en-GB" sz="1200" kern="0" dirty="0">
              <a:solidFill>
                <a:prstClr val="black"/>
              </a:solidFill>
            </a:endParaRPr>
          </a:p>
        </p:txBody>
      </p:sp>
      <p:sp>
        <p:nvSpPr>
          <p:cNvPr id="12" name="TextBox 11">
            <a:extLst>
              <a:ext uri="{FF2B5EF4-FFF2-40B4-BE49-F238E27FC236}">
                <a16:creationId xmlns:a16="http://schemas.microsoft.com/office/drawing/2014/main" id="{7756468E-35E6-4B84-8D88-40ABF41FAFF6}"/>
              </a:ext>
            </a:extLst>
          </p:cNvPr>
          <p:cNvSpPr txBox="1"/>
          <p:nvPr/>
        </p:nvSpPr>
        <p:spPr>
          <a:xfrm>
            <a:off x="98278" y="599828"/>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C35B522-36B3-45AF-8D0E-F98E625B6AB0}"/>
              </a:ext>
            </a:extLst>
          </p:cNvPr>
          <p:cNvSpPr/>
          <p:nvPr/>
        </p:nvSpPr>
        <p:spPr>
          <a:xfrm>
            <a:off x="107305" y="1065377"/>
            <a:ext cx="3273662" cy="178510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Mitosis is cell division which produces two identical diploid cells for growth and repair. Differentiation occurs when cells become specialised. Stem cells can develop into different cell types.</a:t>
            </a:r>
          </a:p>
          <a:p>
            <a:pPr algn="just"/>
            <a:r>
              <a:rPr lang="en-US" sz="1100" dirty="0"/>
              <a:t>The first stages of the cell cycle involve cell growth, then synthesis of new DNA , to replicate the original DNA. The single strand of DNA that makes up each chromosome produces an exact copy of itself. In mitosis, two cells called daughter cells are produced, each identical to the parent cell.</a:t>
            </a:r>
          </a:p>
        </p:txBody>
      </p:sp>
      <p:sp>
        <p:nvSpPr>
          <p:cNvPr id="14" name="Arrow: Down 13">
            <a:extLst>
              <a:ext uri="{FF2B5EF4-FFF2-40B4-BE49-F238E27FC236}">
                <a16:creationId xmlns:a16="http://schemas.microsoft.com/office/drawing/2014/main" id="{6AD7EA15-66CA-4BAD-A26A-AD724A18E766}"/>
              </a:ext>
            </a:extLst>
          </p:cNvPr>
          <p:cNvSpPr/>
          <p:nvPr/>
        </p:nvSpPr>
        <p:spPr>
          <a:xfrm>
            <a:off x="3016700" y="420945"/>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B94AEB5-671B-40BE-97A2-D98A68C2B99B}"/>
              </a:ext>
            </a:extLst>
          </p:cNvPr>
          <p:cNvSpPr/>
          <p:nvPr/>
        </p:nvSpPr>
        <p:spPr>
          <a:xfrm>
            <a:off x="3477034" y="5329442"/>
            <a:ext cx="3285278" cy="3785652"/>
          </a:xfrm>
          <a:prstGeom prst="rect">
            <a:avLst/>
          </a:prstGeom>
          <a:ln w="28575">
            <a:solidFill>
              <a:srgbClr val="00B0F0"/>
            </a:solidFill>
            <a:prstDash val="dash"/>
          </a:ln>
        </p:spPr>
        <p:txBody>
          <a:bodyPr wrap="square">
            <a:spAutoFit/>
          </a:bodyPr>
          <a:lstStyle/>
          <a:p>
            <a:pPr algn="just"/>
            <a:r>
              <a:rPr lang="en-US" sz="1200" b="1" dirty="0"/>
              <a:t>Meiosis and mitosis are different types of division in human cells. Compare the two processes by referring to where each takes place and the kind of products that are made.</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19" name="Rectangle 18">
            <a:extLst>
              <a:ext uri="{FF2B5EF4-FFF2-40B4-BE49-F238E27FC236}">
                <a16:creationId xmlns:a16="http://schemas.microsoft.com/office/drawing/2014/main" id="{BE2B350A-E8E8-4439-B95B-69BD92FB282F}"/>
              </a:ext>
            </a:extLst>
          </p:cNvPr>
          <p:cNvSpPr/>
          <p:nvPr/>
        </p:nvSpPr>
        <p:spPr>
          <a:xfrm>
            <a:off x="3426930" y="3423053"/>
            <a:ext cx="3335382" cy="178510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Sexual reproduction uses the process of meiosis , which creates gametes . These are sperm and eggs (ova) in animals, and pollen and ova in plants. The process of meiosis happens in the male and female reproductive organs. .the cell divides twice to form four gametes, each with a single set of chromosomes.</a:t>
            </a:r>
          </a:p>
          <a:p>
            <a:pPr algn="just"/>
            <a:r>
              <a:rPr lang="en-US" sz="1100" dirty="0"/>
              <a:t>Meiosis is a type of cell division that reduces the number of chromosomes in the parent cell by half and produces four gamete cells. This process is required to produce egg and sperm cells for sexual reproduction.</a:t>
            </a:r>
          </a:p>
        </p:txBody>
      </p:sp>
      <p:sp>
        <p:nvSpPr>
          <p:cNvPr id="20" name="Rectangle 19">
            <a:extLst>
              <a:ext uri="{FF2B5EF4-FFF2-40B4-BE49-F238E27FC236}">
                <a16:creationId xmlns:a16="http://schemas.microsoft.com/office/drawing/2014/main" id="{17EBFE74-808A-4DB8-B0D1-3204372E5D89}"/>
              </a:ext>
            </a:extLst>
          </p:cNvPr>
          <p:cNvSpPr/>
          <p:nvPr/>
        </p:nvSpPr>
        <p:spPr>
          <a:xfrm>
            <a:off x="95688" y="2992592"/>
            <a:ext cx="3273663" cy="830997"/>
          </a:xfrm>
          <a:prstGeom prst="rect">
            <a:avLst/>
          </a:prstGeom>
          <a:ln w="28575">
            <a:solidFill>
              <a:srgbClr val="FFFF00"/>
            </a:solidFill>
            <a:prstDash val="solid"/>
          </a:ln>
        </p:spPr>
        <p:txBody>
          <a:bodyPr wrap="square">
            <a:spAutoFit/>
          </a:bodyPr>
          <a:lstStyle/>
          <a:p>
            <a:pPr algn="just"/>
            <a:r>
              <a:rPr lang="en-US" sz="1200" b="1" dirty="0"/>
              <a:t>In mitosis why do the chromosomes need to replicate?</a:t>
            </a:r>
          </a:p>
          <a:p>
            <a:pPr algn="just"/>
            <a:r>
              <a:rPr lang="en-US" sz="1200" b="1" dirty="0"/>
              <a:t>________________________________________________________________________________</a:t>
            </a:r>
            <a:endParaRPr lang="en-GB" sz="1200" b="1" dirty="0"/>
          </a:p>
        </p:txBody>
      </p:sp>
      <p:sp>
        <p:nvSpPr>
          <p:cNvPr id="25" name="TextBox 24">
            <a:extLst>
              <a:ext uri="{FF2B5EF4-FFF2-40B4-BE49-F238E27FC236}">
                <a16:creationId xmlns:a16="http://schemas.microsoft.com/office/drawing/2014/main" id="{CF3A773C-527F-4906-9AEE-975F0DB7244A}"/>
              </a:ext>
            </a:extLst>
          </p:cNvPr>
          <p:cNvSpPr txBox="1"/>
          <p:nvPr/>
        </p:nvSpPr>
        <p:spPr>
          <a:xfrm>
            <a:off x="78450" y="5667145"/>
            <a:ext cx="3273662"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The questions below all refer to meiosis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638C172E-F80A-4DEC-B9B7-07D272E6CF6E}"/>
              </a:ext>
            </a:extLst>
          </p:cNvPr>
          <p:cNvSpPr/>
          <p:nvPr/>
        </p:nvSpPr>
        <p:spPr>
          <a:xfrm>
            <a:off x="95686" y="6081359"/>
            <a:ext cx="3273663" cy="646331"/>
          </a:xfrm>
          <a:prstGeom prst="rect">
            <a:avLst/>
          </a:prstGeom>
          <a:ln w="28575">
            <a:solidFill>
              <a:srgbClr val="FFFF00"/>
            </a:solidFill>
            <a:prstDash val="solid"/>
          </a:ln>
        </p:spPr>
        <p:txBody>
          <a:bodyPr wrap="square">
            <a:spAutoFit/>
          </a:bodyPr>
          <a:lstStyle/>
          <a:p>
            <a:pPr algn="just"/>
            <a:r>
              <a:rPr lang="en-US" sz="1200" b="1" dirty="0"/>
              <a:t>What is crossing over?</a:t>
            </a:r>
          </a:p>
          <a:p>
            <a:pPr algn="just"/>
            <a:r>
              <a:rPr lang="en-US" sz="1200" b="1" dirty="0"/>
              <a:t>________________________________________________________________________________</a:t>
            </a:r>
            <a:endParaRPr lang="en-GB" sz="1200" b="1" dirty="0"/>
          </a:p>
        </p:txBody>
      </p:sp>
      <p:sp>
        <p:nvSpPr>
          <p:cNvPr id="27" name="Rectangle 26">
            <a:extLst>
              <a:ext uri="{FF2B5EF4-FFF2-40B4-BE49-F238E27FC236}">
                <a16:creationId xmlns:a16="http://schemas.microsoft.com/office/drawing/2014/main" id="{8A99956C-B598-4870-A483-9514E0A0BEBF}"/>
              </a:ext>
            </a:extLst>
          </p:cNvPr>
          <p:cNvSpPr/>
          <p:nvPr/>
        </p:nvSpPr>
        <p:spPr>
          <a:xfrm>
            <a:off x="107304" y="6845420"/>
            <a:ext cx="3273663" cy="461665"/>
          </a:xfrm>
          <a:prstGeom prst="rect">
            <a:avLst/>
          </a:prstGeom>
          <a:ln w="28575">
            <a:solidFill>
              <a:srgbClr val="FFFF00"/>
            </a:solidFill>
            <a:prstDash val="solid"/>
          </a:ln>
        </p:spPr>
        <p:txBody>
          <a:bodyPr wrap="square">
            <a:spAutoFit/>
          </a:bodyPr>
          <a:lstStyle/>
          <a:p>
            <a:pPr algn="just"/>
            <a:r>
              <a:rPr lang="en-US" sz="1200" b="1" dirty="0"/>
              <a:t>What sort of cells are made?</a:t>
            </a:r>
          </a:p>
          <a:p>
            <a:pPr algn="just"/>
            <a:r>
              <a:rPr lang="en-US" sz="1200" b="1" dirty="0"/>
              <a:t>________________________________________</a:t>
            </a:r>
            <a:endParaRPr lang="en-GB" sz="1200" b="1" dirty="0"/>
          </a:p>
        </p:txBody>
      </p:sp>
      <p:pic>
        <p:nvPicPr>
          <p:cNvPr id="17" name="Picture 16">
            <a:extLst>
              <a:ext uri="{FF2B5EF4-FFF2-40B4-BE49-F238E27FC236}">
                <a16:creationId xmlns:a16="http://schemas.microsoft.com/office/drawing/2014/main" id="{046571AA-55CA-47E0-A17F-D0460721AE79}"/>
              </a:ext>
            </a:extLst>
          </p:cNvPr>
          <p:cNvPicPr>
            <a:picLocks noChangeAspect="1"/>
          </p:cNvPicPr>
          <p:nvPr/>
        </p:nvPicPr>
        <p:blipFill rotWithShape="1">
          <a:blip r:embed="rId2"/>
          <a:srcRect l="13732" r="19644"/>
          <a:stretch/>
        </p:blipFill>
        <p:spPr>
          <a:xfrm>
            <a:off x="3477034" y="577574"/>
            <a:ext cx="3333831" cy="2272907"/>
          </a:xfrm>
          <a:prstGeom prst="rect">
            <a:avLst/>
          </a:prstGeom>
        </p:spPr>
      </p:pic>
      <p:sp>
        <p:nvSpPr>
          <p:cNvPr id="18" name="TextBox 17">
            <a:extLst>
              <a:ext uri="{FF2B5EF4-FFF2-40B4-BE49-F238E27FC236}">
                <a16:creationId xmlns:a16="http://schemas.microsoft.com/office/drawing/2014/main" id="{2E71902E-C55C-4028-899F-E0BEB0AA5DFC}"/>
              </a:ext>
            </a:extLst>
          </p:cNvPr>
          <p:cNvSpPr txBox="1"/>
          <p:nvPr/>
        </p:nvSpPr>
        <p:spPr>
          <a:xfrm>
            <a:off x="3426930" y="2992592"/>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Arrow: Down 20">
            <a:extLst>
              <a:ext uri="{FF2B5EF4-FFF2-40B4-BE49-F238E27FC236}">
                <a16:creationId xmlns:a16="http://schemas.microsoft.com/office/drawing/2014/main" id="{EC8D53ED-DBFD-4C8F-A97B-B85EFACEFB55}"/>
              </a:ext>
            </a:extLst>
          </p:cNvPr>
          <p:cNvSpPr/>
          <p:nvPr/>
        </p:nvSpPr>
        <p:spPr>
          <a:xfrm>
            <a:off x="6447770" y="2810942"/>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5C495D1A-6221-4A3B-8439-CE1EC3258E34}"/>
              </a:ext>
            </a:extLst>
          </p:cNvPr>
          <p:cNvSpPr/>
          <p:nvPr/>
        </p:nvSpPr>
        <p:spPr>
          <a:xfrm>
            <a:off x="95687" y="3965700"/>
            <a:ext cx="3273663" cy="646331"/>
          </a:xfrm>
          <a:prstGeom prst="rect">
            <a:avLst/>
          </a:prstGeom>
          <a:ln w="28575">
            <a:solidFill>
              <a:srgbClr val="FFFF00"/>
            </a:solidFill>
            <a:prstDash val="solid"/>
          </a:ln>
        </p:spPr>
        <p:txBody>
          <a:bodyPr wrap="square">
            <a:spAutoFit/>
          </a:bodyPr>
          <a:lstStyle/>
          <a:p>
            <a:pPr algn="just"/>
            <a:r>
              <a:rPr lang="en-US" sz="1200" b="1" dirty="0"/>
              <a:t>In mitosis what role is played by spindle fibres?</a:t>
            </a:r>
          </a:p>
          <a:p>
            <a:pPr algn="just"/>
            <a:r>
              <a:rPr lang="en-US" sz="1200" b="1" dirty="0"/>
              <a:t>________________________________________________________________________________</a:t>
            </a:r>
            <a:endParaRPr lang="en-GB" sz="1200" b="1" dirty="0"/>
          </a:p>
        </p:txBody>
      </p:sp>
      <p:sp>
        <p:nvSpPr>
          <p:cNvPr id="28" name="Rectangle 27">
            <a:extLst>
              <a:ext uri="{FF2B5EF4-FFF2-40B4-BE49-F238E27FC236}">
                <a16:creationId xmlns:a16="http://schemas.microsoft.com/office/drawing/2014/main" id="{39262FD7-3C6D-48F2-BD55-BBCBA91EF979}"/>
              </a:ext>
            </a:extLst>
          </p:cNvPr>
          <p:cNvSpPr/>
          <p:nvPr/>
        </p:nvSpPr>
        <p:spPr>
          <a:xfrm>
            <a:off x="78450" y="4736511"/>
            <a:ext cx="3273663" cy="830997"/>
          </a:xfrm>
          <a:prstGeom prst="rect">
            <a:avLst/>
          </a:prstGeom>
          <a:ln w="28575">
            <a:solidFill>
              <a:srgbClr val="FFFF00"/>
            </a:solidFill>
            <a:prstDash val="solid"/>
          </a:ln>
        </p:spPr>
        <p:txBody>
          <a:bodyPr wrap="square">
            <a:spAutoFit/>
          </a:bodyPr>
          <a:lstStyle/>
          <a:p>
            <a:pPr algn="just"/>
            <a:r>
              <a:rPr lang="en-US" sz="1200" b="1" dirty="0"/>
              <a:t>Compare the number of chromosomes in daughter cells to it’s parent cell in mitosis</a:t>
            </a:r>
          </a:p>
          <a:p>
            <a:pPr algn="just"/>
            <a:r>
              <a:rPr lang="en-US" sz="1200" b="1" dirty="0"/>
              <a:t>________________________________________________________________________________</a:t>
            </a:r>
            <a:endParaRPr lang="en-GB" sz="1200" b="1" dirty="0"/>
          </a:p>
        </p:txBody>
      </p:sp>
      <p:sp>
        <p:nvSpPr>
          <p:cNvPr id="29" name="Rectangle 28">
            <a:extLst>
              <a:ext uri="{FF2B5EF4-FFF2-40B4-BE49-F238E27FC236}">
                <a16:creationId xmlns:a16="http://schemas.microsoft.com/office/drawing/2014/main" id="{C691B2B5-4616-4AE5-A362-F9376246E0E2}"/>
              </a:ext>
            </a:extLst>
          </p:cNvPr>
          <p:cNvSpPr/>
          <p:nvPr/>
        </p:nvSpPr>
        <p:spPr>
          <a:xfrm>
            <a:off x="95685" y="7424815"/>
            <a:ext cx="3273663" cy="646331"/>
          </a:xfrm>
          <a:prstGeom prst="rect">
            <a:avLst/>
          </a:prstGeom>
          <a:ln w="28575">
            <a:solidFill>
              <a:srgbClr val="FFFF00"/>
            </a:solidFill>
            <a:prstDash val="solid"/>
          </a:ln>
        </p:spPr>
        <p:txBody>
          <a:bodyPr wrap="square">
            <a:spAutoFit/>
          </a:bodyPr>
          <a:lstStyle/>
          <a:p>
            <a:pPr algn="just"/>
            <a:r>
              <a:rPr lang="en-US" sz="1200" b="1" dirty="0"/>
              <a:t>Describe what happens to chromosomes</a:t>
            </a:r>
          </a:p>
          <a:p>
            <a:pPr algn="just"/>
            <a:r>
              <a:rPr lang="en-US" sz="1200" b="1" dirty="0"/>
              <a:t>________________________________________________________________________________</a:t>
            </a:r>
            <a:endParaRPr lang="en-GB" sz="1200" b="1" dirty="0"/>
          </a:p>
        </p:txBody>
      </p:sp>
      <p:sp>
        <p:nvSpPr>
          <p:cNvPr id="30" name="Rectangle 29">
            <a:extLst>
              <a:ext uri="{FF2B5EF4-FFF2-40B4-BE49-F238E27FC236}">
                <a16:creationId xmlns:a16="http://schemas.microsoft.com/office/drawing/2014/main" id="{9BD0C11C-BC38-4344-90D9-3DAFA4C62027}"/>
              </a:ext>
            </a:extLst>
          </p:cNvPr>
          <p:cNvSpPr/>
          <p:nvPr/>
        </p:nvSpPr>
        <p:spPr>
          <a:xfrm>
            <a:off x="107304" y="8205709"/>
            <a:ext cx="3273663" cy="830997"/>
          </a:xfrm>
          <a:prstGeom prst="rect">
            <a:avLst/>
          </a:prstGeom>
          <a:ln w="28575">
            <a:solidFill>
              <a:srgbClr val="FFFF00"/>
            </a:solidFill>
            <a:prstDash val="solid"/>
          </a:ln>
        </p:spPr>
        <p:txBody>
          <a:bodyPr wrap="square">
            <a:spAutoFit/>
          </a:bodyPr>
          <a:lstStyle/>
          <a:p>
            <a:pPr algn="just"/>
            <a:r>
              <a:rPr lang="en-US" sz="1200" b="1" dirty="0"/>
              <a:t>Compare the number of chromosomes at the start to the number of chromosomes at the end</a:t>
            </a:r>
          </a:p>
          <a:p>
            <a:pPr algn="just"/>
            <a:r>
              <a:rPr lang="en-US" sz="1200" b="1" dirty="0"/>
              <a:t>________________________________________________________________________________</a:t>
            </a:r>
            <a:endParaRPr lang="en-GB" sz="1200" b="1" dirty="0"/>
          </a:p>
        </p:txBody>
      </p:sp>
    </p:spTree>
    <p:extLst>
      <p:ext uri="{BB962C8B-B14F-4D97-AF65-F5344CB8AC3E}">
        <p14:creationId xmlns:p14="http://schemas.microsoft.com/office/powerpoint/2010/main" val="3322121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93</TotalTime>
  <Words>328</Words>
  <Application>Microsoft Office PowerPoint</Application>
  <PresentationFormat>On-screen Show (4:3)</PresentationFormat>
  <Paragraphs>26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Mitosis &amp; Meiosis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Uses of Electromagnets</dc:title>
  <dc:creator>Chalky Chalk</dc:creator>
  <cp:lastModifiedBy>Chalky Chalk</cp:lastModifiedBy>
  <cp:revision>15</cp:revision>
  <dcterms:created xsi:type="dcterms:W3CDTF">2019-02-03T13:21:01Z</dcterms:created>
  <dcterms:modified xsi:type="dcterms:W3CDTF">2019-03-10T19:52:33Z</dcterms:modified>
</cp:coreProperties>
</file>