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49" d="100"/>
          <a:sy n="49" d="100"/>
        </p:scale>
        <p:origin x="141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15/07/2019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616053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15/07/2019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956558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ADA001-6ADF-447A-88E1-D8196C077C92}" type="datetimeFigureOut">
              <a:rPr lang="en-GB" smtClean="0"/>
              <a:t>15/07/2019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105705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ADA001-6ADF-447A-88E1-D8196C077C92}" type="datetimeFigureOut">
              <a:rPr lang="en-GB" smtClean="0"/>
              <a:t>15/07/2019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526112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ADA001-6ADF-447A-88E1-D8196C077C92}" type="datetimeFigureOut">
              <a:rPr lang="en-GB" smtClean="0"/>
              <a:t>15/07/2019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1512792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ADA001-6ADF-447A-88E1-D8196C077C92}" type="datetimeFigureOut">
              <a:rPr lang="en-GB" smtClean="0"/>
              <a:t>15/07/2019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76063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ADA001-6ADF-447A-88E1-D8196C077C92}" type="datetimeFigureOut">
              <a:rPr lang="en-GB" smtClean="0"/>
              <a:t>15/07/2019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583377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15/07/2019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611373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15/07/2019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925808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15/07/2019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66784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15/07/2019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2706703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EBADA001-6ADF-447A-88E1-D8196C077C92}" type="datetimeFigureOut">
              <a:rPr lang="en-GB" smtClean="0"/>
              <a:t>15/07/2019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EEC938B-848A-4B8C-A5DE-DA75EB83E5BE}" type="slidenum">
              <a:rPr lang="en-GB" smtClean="0"/>
              <a:t>‹#›</a:t>
            </a:fld>
            <a:endParaRPr lang="en-GB"/>
          </a:p>
        </p:txBody>
      </p:sp>
    </p:spTree>
    <p:extLst>
      <p:ext uri="{BB962C8B-B14F-4D97-AF65-F5344CB8AC3E}">
        <p14:creationId xmlns:p14="http://schemas.microsoft.com/office/powerpoint/2010/main" val="13528002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C4B4A86-E05D-478B-90EA-E1FD30EAD85C}"/>
              </a:ext>
            </a:extLst>
          </p:cNvPr>
          <p:cNvPicPr>
            <a:picLocks noChangeAspect="1"/>
          </p:cNvPicPr>
          <p:nvPr/>
        </p:nvPicPr>
        <p:blipFill>
          <a:blip r:embed="rId2"/>
          <a:stretch>
            <a:fillRect/>
          </a:stretch>
        </p:blipFill>
        <p:spPr>
          <a:xfrm>
            <a:off x="105861" y="3168837"/>
            <a:ext cx="3334327" cy="1875559"/>
          </a:xfrm>
          <a:prstGeom prst="rect">
            <a:avLst/>
          </a:prstGeom>
        </p:spPr>
      </p:pic>
      <p:pic>
        <p:nvPicPr>
          <p:cNvPr id="14" name="Picture 13">
            <a:extLst>
              <a:ext uri="{FF2B5EF4-FFF2-40B4-BE49-F238E27FC236}">
                <a16:creationId xmlns:a16="http://schemas.microsoft.com/office/drawing/2014/main" id="{1843FE5B-CFE8-49D3-93C8-AE95AC9FF492}"/>
              </a:ext>
            </a:extLst>
          </p:cNvPr>
          <p:cNvPicPr>
            <a:picLocks noChangeAspect="1"/>
          </p:cNvPicPr>
          <p:nvPr/>
        </p:nvPicPr>
        <p:blipFill rotWithShape="1">
          <a:blip r:embed="rId3"/>
          <a:srcRect l="14110" r="14753"/>
          <a:stretch/>
        </p:blipFill>
        <p:spPr>
          <a:xfrm>
            <a:off x="3450615" y="647855"/>
            <a:ext cx="3355578" cy="2653359"/>
          </a:xfrm>
          <a:prstGeom prst="rect">
            <a:avLst/>
          </a:prstGeom>
        </p:spPr>
      </p:pic>
      <p:sp>
        <p:nvSpPr>
          <p:cNvPr id="4" name="Title 1">
            <a:extLst>
              <a:ext uri="{FF2B5EF4-FFF2-40B4-BE49-F238E27FC236}">
                <a16:creationId xmlns:a16="http://schemas.microsoft.com/office/drawing/2014/main" id="{8A39119F-B05E-435D-9F0D-E1ECCD1B3761}"/>
              </a:ext>
            </a:extLst>
          </p:cNvPr>
          <p:cNvSpPr>
            <a:spLocks noGrp="1"/>
          </p:cNvSpPr>
          <p:nvPr>
            <p:ph type="ctrTitle"/>
          </p:nvPr>
        </p:nvSpPr>
        <p:spPr>
          <a:xfrm>
            <a:off x="-4877" y="-745172"/>
            <a:ext cx="4809995" cy="1255210"/>
          </a:xfrm>
        </p:spPr>
        <p:txBody>
          <a:bodyPr>
            <a:noAutofit/>
          </a:bodyPr>
          <a:lstStyle/>
          <a:p>
            <a:pPr algn="l"/>
            <a:r>
              <a:rPr lang="en-GB" sz="2800" b="1" dirty="0">
                <a:solidFill>
                  <a:srgbClr val="00B050"/>
                </a:solidFill>
                <a:latin typeface="Comic Sans MS" pitchFamily="66" charset="0"/>
              </a:rPr>
              <a:t>Metallic Bonding</a:t>
            </a:r>
          </a:p>
        </p:txBody>
      </p:sp>
      <p:sp>
        <p:nvSpPr>
          <p:cNvPr id="5" name="TextBox 4">
            <a:extLst>
              <a:ext uri="{FF2B5EF4-FFF2-40B4-BE49-F238E27FC236}">
                <a16:creationId xmlns:a16="http://schemas.microsoft.com/office/drawing/2014/main" id="{5CC14DE4-6B04-4B9C-9B4F-4440C207B430}"/>
              </a:ext>
            </a:extLst>
          </p:cNvPr>
          <p:cNvSpPr txBox="1"/>
          <p:nvPr/>
        </p:nvSpPr>
        <p:spPr>
          <a:xfrm>
            <a:off x="4809995" y="0"/>
            <a:ext cx="2048004" cy="523220"/>
          </a:xfrm>
          <a:prstGeom prst="rect">
            <a:avLst/>
          </a:prstGeom>
          <a:solidFill>
            <a:srgbClr val="92D05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Specification Link:</a:t>
            </a:r>
          </a:p>
          <a:p>
            <a:pPr lvl="0" defTabSz="914400">
              <a:defRPr/>
            </a:pPr>
            <a:r>
              <a:rPr lang="en-GB" sz="1200" kern="0" dirty="0">
                <a:solidFill>
                  <a:prstClr val="black"/>
                </a:solidFill>
              </a:rPr>
              <a:t>Bonding</a:t>
            </a:r>
          </a:p>
        </p:txBody>
      </p:sp>
      <p:sp>
        <p:nvSpPr>
          <p:cNvPr id="17" name="Rectangle 16">
            <a:extLst>
              <a:ext uri="{FF2B5EF4-FFF2-40B4-BE49-F238E27FC236}">
                <a16:creationId xmlns:a16="http://schemas.microsoft.com/office/drawing/2014/main" id="{CFA43210-7A76-4883-871E-02E95FD24494}"/>
              </a:ext>
            </a:extLst>
          </p:cNvPr>
          <p:cNvSpPr/>
          <p:nvPr/>
        </p:nvSpPr>
        <p:spPr>
          <a:xfrm>
            <a:off x="105861" y="2020852"/>
            <a:ext cx="3261159" cy="1107996"/>
          </a:xfrm>
          <a:prstGeom prst="rect">
            <a:avLst/>
          </a:prstGeom>
          <a:ln w="28575">
            <a:solidFill>
              <a:srgbClr val="00B0F0"/>
            </a:solidFill>
            <a:prstDash val="dash"/>
          </a:ln>
        </p:spPr>
        <p:txBody>
          <a:bodyPr wrap="square">
            <a:spAutoFit/>
          </a:bodyPr>
          <a:lstStyle/>
          <a:p>
            <a:pPr lvl="0">
              <a:defRPr/>
            </a:pPr>
            <a:r>
              <a:rPr lang="en-GB" sz="1100" dirty="0">
                <a:solidFill>
                  <a:prstClr val="black"/>
                </a:solidFill>
              </a:rPr>
              <a:t>Describe the main differences between metals and non metals</a:t>
            </a:r>
            <a:endParaRPr lang="en-GB" sz="1050" dirty="0">
              <a:solidFill>
                <a:prstClr val="black"/>
              </a:solidFill>
            </a:endParaRPr>
          </a:p>
          <a:p>
            <a:pPr algn="just"/>
            <a:r>
              <a:rPr lang="en-US" sz="1100" b="1" dirty="0"/>
              <a:t>________________________________________________________________________________________________________________________________________________________________________________</a:t>
            </a:r>
            <a:endParaRPr lang="en-GB" sz="1100" b="1" dirty="0"/>
          </a:p>
        </p:txBody>
      </p:sp>
      <p:sp>
        <p:nvSpPr>
          <p:cNvPr id="30" name="TextBox 29">
            <a:extLst>
              <a:ext uri="{FF2B5EF4-FFF2-40B4-BE49-F238E27FC236}">
                <a16:creationId xmlns:a16="http://schemas.microsoft.com/office/drawing/2014/main" id="{1355E330-EE6B-43BE-91BE-ACD62E1EF9B3}"/>
              </a:ext>
            </a:extLst>
          </p:cNvPr>
          <p:cNvSpPr txBox="1"/>
          <p:nvPr/>
        </p:nvSpPr>
        <p:spPr>
          <a:xfrm>
            <a:off x="94672" y="647605"/>
            <a:ext cx="3334327"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Highlight key words in the information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FFEB5110-DAF3-444B-8162-72980CC1A573}"/>
              </a:ext>
            </a:extLst>
          </p:cNvPr>
          <p:cNvSpPr/>
          <p:nvPr/>
        </p:nvSpPr>
        <p:spPr>
          <a:xfrm>
            <a:off x="3514226" y="3425849"/>
            <a:ext cx="3228356" cy="1107996"/>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Metals form giant structures in which electrons in the outer shells of the metal atoms are free to move. The metallic bond is the force of attraction between these free electrons and metal ions. Metallic bonds are strong, so metals can maintain a regular structure and usually have high melting and boiling points.</a:t>
            </a:r>
            <a:endParaRPr lang="en-GB" sz="1100" dirty="0"/>
          </a:p>
        </p:txBody>
      </p:sp>
      <p:sp>
        <p:nvSpPr>
          <p:cNvPr id="24" name="Arrow: Right 23">
            <a:extLst>
              <a:ext uri="{FF2B5EF4-FFF2-40B4-BE49-F238E27FC236}">
                <a16:creationId xmlns:a16="http://schemas.microsoft.com/office/drawing/2014/main" id="{0D967DB4-68DD-428F-ACA7-E81F5B3BA0D5}"/>
              </a:ext>
            </a:extLst>
          </p:cNvPr>
          <p:cNvSpPr/>
          <p:nvPr/>
        </p:nvSpPr>
        <p:spPr>
          <a:xfrm rot="5400000">
            <a:off x="2989963" y="477292"/>
            <a:ext cx="754114" cy="487834"/>
          </a:xfrm>
          <a:prstGeom prst="rightArrow">
            <a:avLst>
              <a:gd name="adj1" fmla="val 31335"/>
              <a:gd name="adj2" fmla="val 7449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117F75E7-C478-4E3E-A3F3-69DAF2F4460B}"/>
              </a:ext>
            </a:extLst>
          </p:cNvPr>
          <p:cNvSpPr/>
          <p:nvPr/>
        </p:nvSpPr>
        <p:spPr>
          <a:xfrm>
            <a:off x="94671" y="7280640"/>
            <a:ext cx="3226389" cy="1785104"/>
          </a:xfrm>
          <a:prstGeom prst="rect">
            <a:avLst/>
          </a:prstGeom>
          <a:ln w="28575">
            <a:solidFill>
              <a:srgbClr val="00B0F0"/>
            </a:solidFill>
            <a:prstDash val="dash"/>
          </a:ln>
        </p:spPr>
        <p:txBody>
          <a:bodyPr wrap="square">
            <a:spAutoFit/>
          </a:bodyPr>
          <a:lstStyle/>
          <a:p>
            <a:pPr lvl="0">
              <a:defRPr/>
            </a:pPr>
            <a:r>
              <a:rPr lang="en-GB" sz="1100" dirty="0">
                <a:solidFill>
                  <a:prstClr val="black"/>
                </a:solidFill>
              </a:rPr>
              <a:t>Describe the properties of metals</a:t>
            </a:r>
            <a:endParaRPr lang="en-GB" sz="1050" dirty="0">
              <a:solidFill>
                <a:prstClr val="black"/>
              </a:solidFill>
            </a:endParaRPr>
          </a:p>
          <a:p>
            <a:pPr algn="just"/>
            <a:r>
              <a:rPr lang="en-US" sz="11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100" b="1" dirty="0"/>
          </a:p>
        </p:txBody>
      </p:sp>
      <p:sp>
        <p:nvSpPr>
          <p:cNvPr id="32" name="Rectangle 31">
            <a:extLst>
              <a:ext uri="{FF2B5EF4-FFF2-40B4-BE49-F238E27FC236}">
                <a16:creationId xmlns:a16="http://schemas.microsoft.com/office/drawing/2014/main" id="{B422B1BD-79CB-4F30-8C86-892B88AA1464}"/>
              </a:ext>
            </a:extLst>
          </p:cNvPr>
          <p:cNvSpPr/>
          <p:nvPr/>
        </p:nvSpPr>
        <p:spPr>
          <a:xfrm>
            <a:off x="94671" y="1098266"/>
            <a:ext cx="3334327" cy="769441"/>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The elements can be classified as metals, nonmetals, or metalloids. Metals are good conductors of heat and electricity, and are malleable (they can be hammered into sheets) and ductile (they can be drawn into wire).</a:t>
            </a:r>
          </a:p>
        </p:txBody>
      </p:sp>
      <p:sp>
        <p:nvSpPr>
          <p:cNvPr id="53" name="Rectangle 52">
            <a:extLst>
              <a:ext uri="{FF2B5EF4-FFF2-40B4-BE49-F238E27FC236}">
                <a16:creationId xmlns:a16="http://schemas.microsoft.com/office/drawing/2014/main" id="{9AA051D5-D6F5-4FD0-B625-66042E62484F}"/>
              </a:ext>
            </a:extLst>
          </p:cNvPr>
          <p:cNvSpPr/>
          <p:nvPr/>
        </p:nvSpPr>
        <p:spPr>
          <a:xfrm>
            <a:off x="3408532" y="4701969"/>
            <a:ext cx="3334050" cy="1954381"/>
          </a:xfrm>
          <a:prstGeom prst="rect">
            <a:avLst/>
          </a:prstGeom>
          <a:ln w="28575">
            <a:solidFill>
              <a:srgbClr val="00B0F0"/>
            </a:solidFill>
            <a:prstDash val="dash"/>
          </a:ln>
        </p:spPr>
        <p:txBody>
          <a:bodyPr wrap="square">
            <a:spAutoFit/>
          </a:bodyPr>
          <a:lstStyle/>
          <a:p>
            <a:pPr lvl="0">
              <a:defRPr/>
            </a:pPr>
            <a:r>
              <a:rPr lang="en-GB" sz="1100" dirty="0">
                <a:solidFill>
                  <a:prstClr val="black"/>
                </a:solidFill>
              </a:rPr>
              <a:t>Describe how metallic bonds are formed</a:t>
            </a:r>
            <a:endParaRPr lang="en-GB" sz="1050" dirty="0">
              <a:solidFill>
                <a:prstClr val="black"/>
              </a:solidFill>
            </a:endParaRPr>
          </a:p>
          <a:p>
            <a:pPr algn="just"/>
            <a:r>
              <a:rPr lang="en-US" sz="11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100" b="1" dirty="0"/>
          </a:p>
        </p:txBody>
      </p:sp>
      <p:sp>
        <p:nvSpPr>
          <p:cNvPr id="18" name="TextBox 17">
            <a:extLst>
              <a:ext uri="{FF2B5EF4-FFF2-40B4-BE49-F238E27FC236}">
                <a16:creationId xmlns:a16="http://schemas.microsoft.com/office/drawing/2014/main" id="{A3081090-2213-4E06-B9CE-5420A7E8DE38}"/>
              </a:ext>
            </a:extLst>
          </p:cNvPr>
          <p:cNvSpPr txBox="1"/>
          <p:nvPr/>
        </p:nvSpPr>
        <p:spPr>
          <a:xfrm>
            <a:off x="94671" y="5091824"/>
            <a:ext cx="3171044" cy="830997"/>
          </a:xfrm>
          <a:prstGeom prst="rect">
            <a:avLst/>
          </a:prstGeom>
          <a:noFill/>
          <a:ln w="38100">
            <a:solidFill>
              <a:srgbClr val="FFFF00"/>
            </a:solidFill>
          </a:ln>
        </p:spPr>
        <p:txBody>
          <a:bodyPr wrap="square" rtlCol="0">
            <a:spAutoFit/>
          </a:bodyPr>
          <a:lstStyle/>
          <a:p>
            <a:r>
              <a:rPr lang="en-GB" sz="1200" dirty="0"/>
              <a:t>What happens to the outer shell of electrons in metallic bonding?</a:t>
            </a:r>
          </a:p>
          <a:p>
            <a:r>
              <a:rPr lang="en-GB" sz="1200" dirty="0"/>
              <a:t>______________________________________________________________________________</a:t>
            </a:r>
          </a:p>
        </p:txBody>
      </p:sp>
      <p:sp>
        <p:nvSpPr>
          <p:cNvPr id="65" name="TextBox 64">
            <a:extLst>
              <a:ext uri="{FF2B5EF4-FFF2-40B4-BE49-F238E27FC236}">
                <a16:creationId xmlns:a16="http://schemas.microsoft.com/office/drawing/2014/main" id="{3CFEBC05-4952-45FA-A444-92F7F957896F}"/>
              </a:ext>
            </a:extLst>
          </p:cNvPr>
          <p:cNvSpPr txBox="1"/>
          <p:nvPr/>
        </p:nvSpPr>
        <p:spPr>
          <a:xfrm>
            <a:off x="94671" y="6062441"/>
            <a:ext cx="3171044" cy="461665"/>
          </a:xfrm>
          <a:prstGeom prst="rect">
            <a:avLst/>
          </a:prstGeom>
          <a:noFill/>
          <a:ln w="38100">
            <a:solidFill>
              <a:srgbClr val="FFFF00"/>
            </a:solidFill>
          </a:ln>
        </p:spPr>
        <p:txBody>
          <a:bodyPr wrap="square" rtlCol="0">
            <a:spAutoFit/>
          </a:bodyPr>
          <a:lstStyle/>
          <a:p>
            <a:r>
              <a:rPr lang="en-GB" sz="1200" dirty="0"/>
              <a:t>What charge do electrons have?</a:t>
            </a:r>
          </a:p>
          <a:p>
            <a:r>
              <a:rPr lang="en-GB" sz="1200" dirty="0"/>
              <a:t>_______________________________________</a:t>
            </a:r>
          </a:p>
        </p:txBody>
      </p:sp>
      <p:sp>
        <p:nvSpPr>
          <p:cNvPr id="66" name="TextBox 65">
            <a:extLst>
              <a:ext uri="{FF2B5EF4-FFF2-40B4-BE49-F238E27FC236}">
                <a16:creationId xmlns:a16="http://schemas.microsoft.com/office/drawing/2014/main" id="{592CDA52-5650-486A-A7B1-FA7A1F7908A1}"/>
              </a:ext>
            </a:extLst>
          </p:cNvPr>
          <p:cNvSpPr txBox="1"/>
          <p:nvPr/>
        </p:nvSpPr>
        <p:spPr>
          <a:xfrm>
            <a:off x="105861" y="6646373"/>
            <a:ext cx="3171044" cy="461665"/>
          </a:xfrm>
          <a:prstGeom prst="rect">
            <a:avLst/>
          </a:prstGeom>
          <a:noFill/>
          <a:ln w="38100">
            <a:solidFill>
              <a:srgbClr val="FFFF00"/>
            </a:solidFill>
          </a:ln>
        </p:spPr>
        <p:txBody>
          <a:bodyPr wrap="square" rtlCol="0">
            <a:spAutoFit/>
          </a:bodyPr>
          <a:lstStyle/>
          <a:p>
            <a:r>
              <a:rPr lang="en-GB" sz="1200" dirty="0"/>
              <a:t>What charge do metal ions have?</a:t>
            </a:r>
          </a:p>
          <a:p>
            <a:r>
              <a:rPr lang="en-GB" sz="1200" dirty="0"/>
              <a:t>_______________________________________</a:t>
            </a:r>
          </a:p>
        </p:txBody>
      </p:sp>
      <p:pic>
        <p:nvPicPr>
          <p:cNvPr id="19" name="Picture 18">
            <a:extLst>
              <a:ext uri="{FF2B5EF4-FFF2-40B4-BE49-F238E27FC236}">
                <a16:creationId xmlns:a16="http://schemas.microsoft.com/office/drawing/2014/main" id="{14E47481-7A06-4562-B8B4-D2AB444F7967}"/>
              </a:ext>
            </a:extLst>
          </p:cNvPr>
          <p:cNvPicPr>
            <a:picLocks noChangeAspect="1"/>
          </p:cNvPicPr>
          <p:nvPr/>
        </p:nvPicPr>
        <p:blipFill>
          <a:blip r:embed="rId4"/>
          <a:stretch>
            <a:fillRect/>
          </a:stretch>
        </p:blipFill>
        <p:spPr>
          <a:xfrm>
            <a:off x="3408532" y="6824474"/>
            <a:ext cx="3334050" cy="2218659"/>
          </a:xfrm>
          <a:prstGeom prst="rect">
            <a:avLst/>
          </a:prstGeom>
        </p:spPr>
      </p:pic>
    </p:spTree>
    <p:extLst>
      <p:ext uri="{BB962C8B-B14F-4D97-AF65-F5344CB8AC3E}">
        <p14:creationId xmlns:p14="http://schemas.microsoft.com/office/powerpoint/2010/main" val="26129158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11899</TotalTime>
  <Words>165</Words>
  <Application>Microsoft Office PowerPoint</Application>
  <PresentationFormat>On-screen Show (4:3)</PresentationFormat>
  <Paragraphs>18</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Metallic Bonding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Lac Operon</dc:title>
  <dc:creator>Chalky Chalk</dc:creator>
  <cp:lastModifiedBy>Chalky Chalk</cp:lastModifiedBy>
  <cp:revision>70</cp:revision>
  <dcterms:created xsi:type="dcterms:W3CDTF">2019-02-02T18:17:28Z</dcterms:created>
  <dcterms:modified xsi:type="dcterms:W3CDTF">2019-07-16T09:48:21Z</dcterms:modified>
</cp:coreProperties>
</file>