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7" r:id="rId2"/>
  </p:sldIdLst>
  <p:sldSz cx="6858000" cy="9144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75" autoAdjust="0"/>
    <p:restoredTop sz="94660"/>
  </p:normalViewPr>
  <p:slideViewPr>
    <p:cSldViewPr snapToGrid="0">
      <p:cViewPr varScale="1">
        <p:scale>
          <a:sx n="49" d="100"/>
          <a:sy n="49" d="100"/>
        </p:scale>
        <p:origin x="1412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46A7C-30C4-450A-B100-EA9B476F5072}" type="datetimeFigureOut">
              <a:rPr lang="en-GB" smtClean="0"/>
              <a:t>06/04/2020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7E9450-E261-468F-80E9-2C591225FDB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337210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46A7C-30C4-450A-B100-EA9B476F5072}" type="datetimeFigureOut">
              <a:rPr lang="en-GB" smtClean="0"/>
              <a:t>06/04/2020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7E9450-E261-468F-80E9-2C591225FDB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826049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46A7C-30C4-450A-B100-EA9B476F5072}" type="datetimeFigureOut">
              <a:rPr lang="en-GB" smtClean="0"/>
              <a:t>06/04/2020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7E9450-E261-468F-80E9-2C591225FDB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739737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46A7C-30C4-450A-B100-EA9B476F5072}" type="datetimeFigureOut">
              <a:rPr lang="en-GB" smtClean="0"/>
              <a:t>06/04/2020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7E9450-E261-468F-80E9-2C591225FDB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149833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46A7C-30C4-450A-B100-EA9B476F5072}" type="datetimeFigureOut">
              <a:rPr lang="en-GB" smtClean="0"/>
              <a:t>06/04/2020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7E9450-E261-468F-80E9-2C591225FDB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015410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46A7C-30C4-450A-B100-EA9B476F5072}" type="datetimeFigureOut">
              <a:rPr lang="en-GB" smtClean="0"/>
              <a:t>06/04/2020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7E9450-E261-468F-80E9-2C591225FDB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791881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46A7C-30C4-450A-B100-EA9B476F5072}" type="datetimeFigureOut">
              <a:rPr lang="en-GB" smtClean="0"/>
              <a:t>06/04/2020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7E9450-E261-468F-80E9-2C591225FDB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658472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46A7C-30C4-450A-B100-EA9B476F5072}" type="datetimeFigureOut">
              <a:rPr lang="en-GB" smtClean="0"/>
              <a:t>06/04/2020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7E9450-E261-468F-80E9-2C591225FDB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902912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46A7C-30C4-450A-B100-EA9B476F5072}" type="datetimeFigureOut">
              <a:rPr lang="en-GB" smtClean="0"/>
              <a:t>06/04/2020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7E9450-E261-468F-80E9-2C591225FDB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290453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46A7C-30C4-450A-B100-EA9B476F5072}" type="datetimeFigureOut">
              <a:rPr lang="en-GB" smtClean="0"/>
              <a:t>06/04/2020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7E9450-E261-468F-80E9-2C591225FDB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597705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46A7C-30C4-450A-B100-EA9B476F5072}" type="datetimeFigureOut">
              <a:rPr lang="en-GB" smtClean="0"/>
              <a:t>06/04/2020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7E9450-E261-468F-80E9-2C591225FDB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080012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446A7C-30C4-450A-B100-EA9B476F5072}" type="datetimeFigureOut">
              <a:rPr lang="en-GB" smtClean="0"/>
              <a:t>06/04/2020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7E9450-E261-468F-80E9-2C591225FDB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63642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69000" r="-6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69E61277-BEA4-4556-9667-43351C0D1029}"/>
              </a:ext>
            </a:extLst>
          </p:cNvPr>
          <p:cNvSpPr/>
          <p:nvPr/>
        </p:nvSpPr>
        <p:spPr>
          <a:xfrm>
            <a:off x="149418" y="295433"/>
            <a:ext cx="6552007" cy="8660677"/>
          </a:xfrm>
          <a:prstGeom prst="roundRect">
            <a:avLst>
              <a:gd name="adj" fmla="val 4735"/>
            </a:avLst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27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8E5CC74E-4672-4BF4-B00F-0E5EF4432868}"/>
              </a:ext>
            </a:extLst>
          </p:cNvPr>
          <p:cNvSpPr/>
          <p:nvPr/>
        </p:nvSpPr>
        <p:spPr>
          <a:xfrm>
            <a:off x="-143691" y="-63788"/>
            <a:ext cx="5855559" cy="914400"/>
          </a:xfrm>
          <a:prstGeom prst="roundRect">
            <a:avLst>
              <a:gd name="adj" fmla="val 38585"/>
            </a:avLst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lin ang="2700000" scaled="1"/>
            <a:tileRect/>
          </a:gra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40F8B0D-DE50-4E77-A8FA-727189C62CA3}"/>
              </a:ext>
            </a:extLst>
          </p:cNvPr>
          <p:cNvSpPr txBox="1"/>
          <p:nvPr/>
        </p:nvSpPr>
        <p:spPr>
          <a:xfrm>
            <a:off x="-2355073" y="101024"/>
            <a:ext cx="102282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914400">
              <a:defRPr/>
            </a:pPr>
            <a:r>
              <a:rPr lang="en-GB" sz="3200" b="1" dirty="0">
                <a:solidFill>
                  <a:prstClr val="black"/>
                </a:solidFill>
                <a:latin typeface="Comic Sans MS" panose="030F0702030302020204" pitchFamily="66" charset="0"/>
              </a:rPr>
              <a:t>Melting Chocolate Activity</a:t>
            </a:r>
            <a:endParaRPr kumimoji="0" lang="en-GB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2BE496E-D93D-4BED-87ED-B04996870720}"/>
              </a:ext>
            </a:extLst>
          </p:cNvPr>
          <p:cNvSpPr txBox="1"/>
          <p:nvPr/>
        </p:nvSpPr>
        <p:spPr>
          <a:xfrm>
            <a:off x="2963042" y="1018374"/>
            <a:ext cx="3645073" cy="2246769"/>
          </a:xfrm>
          <a:prstGeom prst="rect">
            <a:avLst/>
          </a:prstGeom>
          <a:solidFill>
            <a:schemeClr val="bg1"/>
          </a:solidFill>
          <a:ln w="38100">
            <a:solidFill>
              <a:srgbClr val="7030A0"/>
            </a:solidFill>
            <a:prstDash val="lgDash"/>
          </a:ln>
        </p:spPr>
        <p:txBody>
          <a:bodyPr wrap="square" rtlCol="0">
            <a:spAutoFit/>
          </a:bodyPr>
          <a:lstStyle/>
          <a:p>
            <a:pPr lvl="0" algn="just"/>
            <a:r>
              <a:rPr lang="en-US" sz="1400" dirty="0">
                <a:solidFill>
                  <a:prstClr val="black"/>
                </a:solidFill>
              </a:rPr>
              <a:t>Enjoy this simple melting chocolate experiment for kids. You've no doubt experienced chocolate melting on a hot day, so let's do some experiments to recreate these conditions as well as a few others before comparing results and coming to some conclusions.</a:t>
            </a:r>
          </a:p>
          <a:p>
            <a:pPr lvl="0" algn="just"/>
            <a:r>
              <a:rPr lang="en-US" sz="1400" dirty="0">
                <a:solidFill>
                  <a:prstClr val="black"/>
                </a:solidFill>
              </a:rPr>
              <a:t>At what temperature does chocolate go from a solid to a liquid? Is it different for white and dark chocolate? Give this fun science experiment a try and find out!</a:t>
            </a: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6F2A4D5-06DC-44D5-8651-69B3DF0F7B93}"/>
              </a:ext>
            </a:extLst>
          </p:cNvPr>
          <p:cNvSpPr txBox="1"/>
          <p:nvPr/>
        </p:nvSpPr>
        <p:spPr>
          <a:xfrm>
            <a:off x="297007" y="3428098"/>
            <a:ext cx="3131993" cy="1231106"/>
          </a:xfrm>
          <a:prstGeom prst="rect">
            <a:avLst/>
          </a:pr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2700000" scaled="1"/>
            <a:tileRect/>
          </a:gradFill>
          <a:ln w="38100">
            <a:solidFill>
              <a:srgbClr val="7030A0"/>
            </a:solidFill>
          </a:ln>
        </p:spPr>
        <p:txBody>
          <a:bodyPr wrap="square" rtlCol="0">
            <a:spAutoFit/>
          </a:bodyPr>
          <a:lstStyle/>
          <a:p>
            <a:pPr lvl="0"/>
            <a:r>
              <a:rPr lang="en-US" sz="1400" b="1" dirty="0">
                <a:solidFill>
                  <a:prstClr val="black"/>
                </a:solidFill>
              </a:rPr>
              <a:t>What you'll need: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prstClr val="black"/>
                </a:solidFill>
              </a:rPr>
              <a:t>Small chocolate pieces of the same size (chocolate bar squares or chocolate chips are a good idea)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prstClr val="black"/>
                </a:solidFill>
              </a:rPr>
              <a:t>Paper plates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prstClr val="black"/>
                </a:solidFill>
              </a:rPr>
              <a:t>Pen and paper to record your results</a:t>
            </a:r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86B9BF1-8162-4AE1-A5DB-B364D02151DD}"/>
              </a:ext>
            </a:extLst>
          </p:cNvPr>
          <p:cNvSpPr/>
          <p:nvPr/>
        </p:nvSpPr>
        <p:spPr>
          <a:xfrm>
            <a:off x="297008" y="4804387"/>
            <a:ext cx="3131992" cy="4066113"/>
          </a:xfrm>
          <a:prstGeom prst="rect">
            <a:avLst/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lvl="0">
              <a:lnSpc>
                <a:spcPct val="115000"/>
              </a:lnSpc>
              <a:spcAft>
                <a:spcPts val="1000"/>
              </a:spcAft>
            </a:pPr>
            <a:r>
              <a:rPr lang="en-US" sz="1400" b="1" dirty="0">
                <a:solidFill>
                  <a:prstClr val="black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Instructions:</a:t>
            </a:r>
          </a:p>
          <a:p>
            <a:pPr marL="171450" lvl="0" indent="-171450" algn="just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prstClr val="black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Put one piece of chocolate on a paper plate and put it outside in the shade.</a:t>
            </a:r>
          </a:p>
          <a:p>
            <a:pPr marL="171450" lvl="0" indent="-171450" algn="just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prstClr val="black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Record how long it took for the chocolate to melt or if it wasn't hot enough to melt then record how soft it was after 10 minutes.</a:t>
            </a:r>
          </a:p>
          <a:p>
            <a:pPr marL="171450" lvl="0" indent="-171450" algn="just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prstClr val="black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Repeat the process with a piece of chocolate on a plate that you put outside in the sun. Record your results in the same way.</a:t>
            </a:r>
          </a:p>
          <a:p>
            <a:pPr marL="171450" lvl="0" indent="-171450" algn="just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prstClr val="black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Find more interesting locations to test how long it takes for the chocolate pieces to melt. You could try your school bag, hot water or even your own mouth.</a:t>
            </a:r>
          </a:p>
          <a:p>
            <a:pPr marL="171450" lvl="0" indent="-171450" algn="just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prstClr val="black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Compare your results, in what conditions did the chocolate melt? You might also like to record the temperatures of the locations you used using a thermometer so you can think about what temperature chocolate melts at.</a:t>
            </a:r>
            <a:endParaRPr kumimoji="0" lang="en-GB" sz="12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027" name="Picture 3" descr="6 easy steps to tasting chocolate like a connoisseur | The Independent">
            <a:extLst>
              <a:ext uri="{FF2B5EF4-FFF2-40B4-BE49-F238E27FC236}">
                <a16:creationId xmlns:a16="http://schemas.microsoft.com/office/drawing/2014/main" id="{94028C52-447B-4CFB-B29A-1ADA0A68A4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262" y="1438783"/>
            <a:ext cx="2621470" cy="18441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0F5A5706-64FE-4D53-9AF5-BE51CD2C1E8D}"/>
              </a:ext>
            </a:extLst>
          </p:cNvPr>
          <p:cNvSpPr txBox="1"/>
          <p:nvPr/>
        </p:nvSpPr>
        <p:spPr>
          <a:xfrm>
            <a:off x="248262" y="957946"/>
            <a:ext cx="2621469" cy="400110"/>
          </a:xfrm>
          <a:prstGeom prst="rect">
            <a:avLst/>
          </a:prstGeom>
          <a:gradFill flip="none" rotWithShape="1">
            <a:gsLst>
              <a:gs pos="0">
                <a:schemeClr val="accent2">
                  <a:tint val="66000"/>
                  <a:satMod val="160000"/>
                </a:schemeClr>
              </a:gs>
              <a:gs pos="50000">
                <a:schemeClr val="accent2">
                  <a:tint val="44500"/>
                  <a:satMod val="160000"/>
                </a:schemeClr>
              </a:gs>
              <a:gs pos="100000">
                <a:schemeClr val="accent2">
                  <a:tint val="23500"/>
                  <a:satMod val="160000"/>
                </a:schemeClr>
              </a:gs>
            </a:gsLst>
            <a:lin ang="2700000" scaled="1"/>
            <a:tileRect/>
          </a:gradFill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000" b="1" dirty="0"/>
              <a:t>Introduction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3B7A050-A87C-4F3C-BD1C-4F0C6240E313}"/>
              </a:ext>
            </a:extLst>
          </p:cNvPr>
          <p:cNvSpPr txBox="1"/>
          <p:nvPr/>
        </p:nvSpPr>
        <p:spPr>
          <a:xfrm>
            <a:off x="3576590" y="3428098"/>
            <a:ext cx="2984404" cy="400110"/>
          </a:xfrm>
          <a:prstGeom prst="rect">
            <a:avLst/>
          </a:prstGeom>
          <a:gradFill flip="none" rotWithShape="1">
            <a:gsLst>
              <a:gs pos="0">
                <a:schemeClr val="accent2">
                  <a:tint val="66000"/>
                  <a:satMod val="160000"/>
                </a:schemeClr>
              </a:gs>
              <a:gs pos="50000">
                <a:schemeClr val="accent2">
                  <a:tint val="44500"/>
                  <a:satMod val="160000"/>
                </a:schemeClr>
              </a:gs>
              <a:gs pos="100000">
                <a:schemeClr val="accent2">
                  <a:tint val="23500"/>
                  <a:satMod val="160000"/>
                </a:schemeClr>
              </a:gs>
            </a:gsLst>
            <a:lin ang="2700000" scaled="1"/>
            <a:tileRect/>
          </a:gradFill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000" b="1" dirty="0"/>
              <a:t>What’s Happening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718EDE17-36A2-4A37-B6AF-43A589F3AF2D}"/>
              </a:ext>
            </a:extLst>
          </p:cNvPr>
          <p:cNvSpPr txBox="1"/>
          <p:nvPr/>
        </p:nvSpPr>
        <p:spPr>
          <a:xfrm>
            <a:off x="3569433" y="3923104"/>
            <a:ext cx="2984404" cy="1754326"/>
          </a:xfrm>
          <a:prstGeom prst="rect">
            <a:avLst/>
          </a:prstGeom>
          <a:solidFill>
            <a:schemeClr val="bg1"/>
          </a:solidFill>
          <a:ln w="38100">
            <a:solidFill>
              <a:srgbClr val="7030A0"/>
            </a:solidFill>
            <a:prstDash val="lgDash"/>
          </a:ln>
        </p:spPr>
        <p:txBody>
          <a:bodyPr wrap="square" rtlCol="0">
            <a:spAutoFit/>
          </a:bodyPr>
          <a:lstStyle/>
          <a:p>
            <a:pPr lvl="0" algn="just"/>
            <a:r>
              <a:rPr lang="en-US" sz="1200" dirty="0"/>
              <a:t>At a certain temperature your chocolate pieces undergo a physical change, from a solid to a liquid (or somewhere in between). On a hot day, sunlight is usually enough to melt chocolate, something you might have unfortunately already experienced. You can also reverse the process by putting the melted chocolate into a fridge or freezer where it will go from a liquid back to a solid.</a:t>
            </a:r>
            <a:endParaRPr kumimoji="0" lang="en-GB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4899E32-BA99-48D7-920D-1EDCEE45C82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8539" r="8539"/>
          <a:stretch/>
        </p:blipFill>
        <p:spPr>
          <a:xfrm>
            <a:off x="3560216" y="5772326"/>
            <a:ext cx="2993621" cy="2030732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253E7D3F-EF98-4FEB-8A25-A0D8BD686DCE}"/>
              </a:ext>
            </a:extLst>
          </p:cNvPr>
          <p:cNvSpPr txBox="1"/>
          <p:nvPr/>
        </p:nvSpPr>
        <p:spPr>
          <a:xfrm>
            <a:off x="3560216" y="7897955"/>
            <a:ext cx="2857494" cy="276999"/>
          </a:xfrm>
          <a:prstGeom prst="rect">
            <a:avLst/>
          </a:pr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2700000" scaled="1"/>
            <a:tileRect/>
          </a:gradFill>
          <a:ln w="38100">
            <a:solidFill>
              <a:srgbClr val="7030A0"/>
            </a:solidFill>
          </a:ln>
        </p:spPr>
        <p:txBody>
          <a:bodyPr wrap="square" rtlCol="0">
            <a:spAutoFit/>
          </a:bodyPr>
          <a:lstStyle/>
          <a:p>
            <a:pPr lvl="0" algn="just"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Reflection Questions</a:t>
            </a:r>
            <a:endParaRPr kumimoji="0" lang="en-GB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FE50A4D6-1699-4358-8100-AF08F10A18A0}"/>
              </a:ext>
            </a:extLst>
          </p:cNvPr>
          <p:cNvSpPr txBox="1"/>
          <p:nvPr/>
        </p:nvSpPr>
        <p:spPr>
          <a:xfrm>
            <a:off x="3569433" y="8273656"/>
            <a:ext cx="2857494" cy="286660"/>
          </a:xfrm>
          <a:prstGeom prst="rect">
            <a:avLst/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lin ang="2700000" scaled="1"/>
            <a:tileRect/>
          </a:gradFill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lvl="0" algn="just">
              <a:defRPr/>
            </a:pPr>
            <a:r>
              <a:rPr lang="en-GB" sz="1200" b="1" dirty="0">
                <a:solidFill>
                  <a:prstClr val="black"/>
                </a:solidFill>
              </a:rPr>
              <a:t>Is something confusing me?</a:t>
            </a:r>
            <a:endParaRPr kumimoji="0" lang="en-GB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35168C2D-2C1E-4346-95B8-791F3AA9C2D6}"/>
              </a:ext>
            </a:extLst>
          </p:cNvPr>
          <p:cNvSpPr txBox="1"/>
          <p:nvPr/>
        </p:nvSpPr>
        <p:spPr>
          <a:xfrm>
            <a:off x="3569433" y="8649359"/>
            <a:ext cx="2857494" cy="276999"/>
          </a:xfrm>
          <a:prstGeom prst="rect">
            <a:avLst/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lin ang="2700000" scaled="1"/>
            <a:tileRect/>
          </a:gradFill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lvl="0" algn="just">
              <a:defRPr/>
            </a:pPr>
            <a:r>
              <a:rPr lang="en-US" sz="1200" b="1" dirty="0"/>
              <a:t>Could I explain this to someone else?</a:t>
            </a:r>
            <a:endParaRPr kumimoji="0" lang="en-GB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7173088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34</TotalTime>
  <Words>348</Words>
  <Application>Microsoft Office PowerPoint</Application>
  <PresentationFormat>On-screen Show (4:3)</PresentationFormat>
  <Paragraphs>19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Comic Sans MS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Chalky Chalk</dc:creator>
  <cp:lastModifiedBy>Chalky Chalk</cp:lastModifiedBy>
  <cp:revision>4</cp:revision>
  <dcterms:created xsi:type="dcterms:W3CDTF">2020-04-06T19:04:37Z</dcterms:created>
  <dcterms:modified xsi:type="dcterms:W3CDTF">2020-04-06T19:38:43Z</dcterms:modified>
</cp:coreProperties>
</file>