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93372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78260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73973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4014983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446A7C-30C4-450A-B100-EA9B476F5072}" type="datetimeFigureOut">
              <a:rPr lang="en-GB" smtClean="0"/>
              <a:t>07/04/2020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80154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446A7C-30C4-450A-B100-EA9B476F5072}" type="datetimeFigureOut">
              <a:rPr lang="en-GB" smtClean="0"/>
              <a:t>07/04/2020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79188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46A7C-30C4-450A-B100-EA9B476F5072}" type="datetimeFigureOut">
              <a:rPr lang="en-GB" smtClean="0"/>
              <a:t>07/04/2020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65847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090291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02904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5977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908001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34446A7C-30C4-450A-B100-EA9B476F5072}" type="datetimeFigureOut">
              <a:rPr lang="en-GB" smtClean="0"/>
              <a:t>07/04/2020</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797E9450-E261-468F-80E9-2C591225FDBD}" type="slidenum">
              <a:rPr lang="en-GB" smtClean="0"/>
              <a:t>‹#›</a:t>
            </a:fld>
            <a:endParaRPr lang="en-GB"/>
          </a:p>
        </p:txBody>
      </p:sp>
    </p:spTree>
    <p:extLst>
      <p:ext uri="{BB962C8B-B14F-4D97-AF65-F5344CB8AC3E}">
        <p14:creationId xmlns:p14="http://schemas.microsoft.com/office/powerpoint/2010/main" val="2763642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9000" r="-69000"/>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9E61277-BEA4-4556-9667-43351C0D1029}"/>
              </a:ext>
            </a:extLst>
          </p:cNvPr>
          <p:cNvSpPr/>
          <p:nvPr/>
        </p:nvSpPr>
        <p:spPr>
          <a:xfrm>
            <a:off x="149418" y="295433"/>
            <a:ext cx="6552007" cy="8660677"/>
          </a:xfrm>
          <a:prstGeom prst="roundRect">
            <a:avLst>
              <a:gd name="adj" fmla="val 4735"/>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8E5CC74E-4672-4BF4-B00F-0E5EF4432868}"/>
              </a:ext>
            </a:extLst>
          </p:cNvPr>
          <p:cNvSpPr/>
          <p:nvPr/>
        </p:nvSpPr>
        <p:spPr>
          <a:xfrm>
            <a:off x="-143691" y="-63788"/>
            <a:ext cx="5855559" cy="914400"/>
          </a:xfrm>
          <a:prstGeom prst="roundRect">
            <a:avLst>
              <a:gd name="adj" fmla="val 38585"/>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40F8B0D-DE50-4E77-A8FA-727189C62CA3}"/>
              </a:ext>
            </a:extLst>
          </p:cNvPr>
          <p:cNvSpPr txBox="1"/>
          <p:nvPr/>
        </p:nvSpPr>
        <p:spPr>
          <a:xfrm>
            <a:off x="0" y="-68795"/>
            <a:ext cx="5551714" cy="954107"/>
          </a:xfrm>
          <a:prstGeom prst="rect">
            <a:avLst/>
          </a:prstGeom>
          <a:noFill/>
        </p:spPr>
        <p:txBody>
          <a:bodyPr wrap="square" rtlCol="0">
            <a:spAutoFit/>
          </a:bodyPr>
          <a:lstStyle/>
          <a:p>
            <a:pPr lvl="0" algn="ctr" defTabSz="914400">
              <a:defRPr/>
            </a:pPr>
            <a:r>
              <a:rPr lang="en-US" sz="2800" b="1" dirty="0">
                <a:solidFill>
                  <a:prstClr val="black"/>
                </a:solidFill>
                <a:latin typeface="Comic Sans MS" panose="030F0702030302020204" pitchFamily="66" charset="0"/>
              </a:rPr>
              <a:t>Make an Egg Float in Salt Water</a:t>
            </a:r>
            <a:endParaRPr kumimoji="0" lang="en-GB" sz="28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7" name="TextBox 6">
            <a:extLst>
              <a:ext uri="{FF2B5EF4-FFF2-40B4-BE49-F238E27FC236}">
                <a16:creationId xmlns:a16="http://schemas.microsoft.com/office/drawing/2014/main" id="{22BE496E-D93D-4BED-87ED-B04996870720}"/>
              </a:ext>
            </a:extLst>
          </p:cNvPr>
          <p:cNvSpPr txBox="1"/>
          <p:nvPr/>
        </p:nvSpPr>
        <p:spPr>
          <a:xfrm>
            <a:off x="1397096" y="1483980"/>
            <a:ext cx="5156741" cy="738664"/>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solidFill>
                  <a:prstClr val="black"/>
                </a:solidFill>
              </a:rPr>
              <a:t>An egg sinks to the bottom if you drop it into a glass of ordinary drinking water but what happens if you add salt? The results are very interesting and can teach you some fun facts about density.</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26F2A4D5-06DC-44D5-8651-69B3DF0F7B93}"/>
              </a:ext>
            </a:extLst>
          </p:cNvPr>
          <p:cNvSpPr txBox="1"/>
          <p:nvPr/>
        </p:nvSpPr>
        <p:spPr>
          <a:xfrm>
            <a:off x="293428" y="2433454"/>
            <a:ext cx="3131993" cy="120032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r>
              <a:rPr lang="en-US" sz="1600" b="1" dirty="0">
                <a:solidFill>
                  <a:prstClr val="black"/>
                </a:solidFill>
              </a:rPr>
              <a:t>What you'll need:</a:t>
            </a:r>
            <a:endParaRPr lang="en-US" sz="1400" dirty="0">
              <a:solidFill>
                <a:prstClr val="black"/>
              </a:solidFill>
            </a:endParaRPr>
          </a:p>
          <a:p>
            <a:pPr marL="285750" lvl="0" indent="-285750">
              <a:buFont typeface="Arial" panose="020B0604020202020204" pitchFamily="34" charset="0"/>
              <a:buChar char="•"/>
            </a:pPr>
            <a:r>
              <a:rPr lang="en-US" sz="1400" dirty="0">
                <a:solidFill>
                  <a:prstClr val="black"/>
                </a:solidFill>
              </a:rPr>
              <a:t>One egg</a:t>
            </a:r>
          </a:p>
          <a:p>
            <a:pPr marL="285750" lvl="0" indent="-285750">
              <a:buFont typeface="Arial" panose="020B0604020202020204" pitchFamily="34" charset="0"/>
              <a:buChar char="•"/>
            </a:pPr>
            <a:r>
              <a:rPr lang="en-US" sz="1400" dirty="0">
                <a:solidFill>
                  <a:prstClr val="black"/>
                </a:solidFill>
              </a:rPr>
              <a:t>Water</a:t>
            </a:r>
          </a:p>
          <a:p>
            <a:pPr marL="285750" lvl="0" indent="-285750">
              <a:buFont typeface="Arial" panose="020B0604020202020204" pitchFamily="34" charset="0"/>
              <a:buChar char="•"/>
            </a:pPr>
            <a:r>
              <a:rPr lang="en-US" sz="1400" dirty="0">
                <a:solidFill>
                  <a:prstClr val="black"/>
                </a:solidFill>
              </a:rPr>
              <a:t>Salt</a:t>
            </a:r>
          </a:p>
          <a:p>
            <a:pPr marL="285750" lvl="0" indent="-285750">
              <a:buFont typeface="Arial" panose="020B0604020202020204" pitchFamily="34" charset="0"/>
              <a:buChar char="•"/>
            </a:pPr>
            <a:r>
              <a:rPr lang="en-US" sz="1400" dirty="0">
                <a:solidFill>
                  <a:prstClr val="black"/>
                </a:solidFill>
              </a:rPr>
              <a:t>A tall drinking glass</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6B9BF1-8162-4AE1-A5DB-B364D02151DD}"/>
              </a:ext>
            </a:extLst>
          </p:cNvPr>
          <p:cNvSpPr/>
          <p:nvPr/>
        </p:nvSpPr>
        <p:spPr>
          <a:xfrm>
            <a:off x="311323" y="3713490"/>
            <a:ext cx="3131992" cy="2966774"/>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nSpc>
                <a:spcPct val="115000"/>
              </a:lnSpc>
              <a:spcAft>
                <a:spcPts val="1000"/>
              </a:spcAft>
            </a:pPr>
            <a:r>
              <a:rPr lang="en-US" sz="1600" b="1" dirty="0">
                <a:solidFill>
                  <a:prstClr val="black"/>
                </a:solidFill>
                <a:ea typeface="Calibri" panose="020F0502020204030204" pitchFamily="34" charset="0"/>
                <a:cs typeface="Times New Roman" panose="02020603050405020304" pitchFamily="18" charset="0"/>
              </a:rPr>
              <a:t>Instructions:</a:t>
            </a:r>
          </a:p>
          <a:p>
            <a:pPr marL="171450" lvl="0" indent="-171450" algn="just">
              <a:lnSpc>
                <a:spcPct val="115000"/>
              </a:lnSpc>
              <a:buFont typeface="Arial" panose="020B0604020202020204" pitchFamily="34" charset="0"/>
              <a:buChar char="•"/>
            </a:pPr>
            <a:r>
              <a:rPr lang="en-US" sz="1400" dirty="0">
                <a:solidFill>
                  <a:prstClr val="black"/>
                </a:solidFill>
                <a:ea typeface="Calibri" panose="020F0502020204030204" pitchFamily="34" charset="0"/>
                <a:cs typeface="Times New Roman" panose="02020603050405020304" pitchFamily="18" charset="0"/>
              </a:rPr>
              <a:t>Pour water into the glass until it is about half full.</a:t>
            </a:r>
          </a:p>
          <a:p>
            <a:pPr marL="171450" lvl="0" indent="-171450" algn="just">
              <a:lnSpc>
                <a:spcPct val="115000"/>
              </a:lnSpc>
              <a:buFont typeface="Arial" panose="020B0604020202020204" pitchFamily="34" charset="0"/>
              <a:buChar char="•"/>
            </a:pPr>
            <a:r>
              <a:rPr lang="en-US" sz="1400" dirty="0">
                <a:solidFill>
                  <a:prstClr val="black"/>
                </a:solidFill>
                <a:ea typeface="Calibri" panose="020F0502020204030204" pitchFamily="34" charset="0"/>
                <a:cs typeface="Times New Roman" panose="02020603050405020304" pitchFamily="18" charset="0"/>
              </a:rPr>
              <a:t>Stir in lots of salt (about 6 tablespoons).</a:t>
            </a:r>
          </a:p>
          <a:p>
            <a:pPr marL="171450" lvl="0" indent="-171450" algn="just">
              <a:lnSpc>
                <a:spcPct val="115000"/>
              </a:lnSpc>
              <a:buFont typeface="Arial" panose="020B0604020202020204" pitchFamily="34" charset="0"/>
              <a:buChar char="•"/>
            </a:pPr>
            <a:r>
              <a:rPr lang="en-US" sz="1400" dirty="0">
                <a:solidFill>
                  <a:prstClr val="black"/>
                </a:solidFill>
                <a:ea typeface="Calibri" panose="020F0502020204030204" pitchFamily="34" charset="0"/>
                <a:cs typeface="Times New Roman" panose="02020603050405020304" pitchFamily="18" charset="0"/>
              </a:rPr>
              <a:t>Carefully pour in plain water until the glass is nearly full (be careful to not disturb or mix the salty water with the plain water).</a:t>
            </a:r>
          </a:p>
          <a:p>
            <a:pPr marL="171450" lvl="0" indent="-171450" algn="just">
              <a:lnSpc>
                <a:spcPct val="115000"/>
              </a:lnSpc>
              <a:buFont typeface="Arial" panose="020B0604020202020204" pitchFamily="34" charset="0"/>
              <a:buChar char="•"/>
            </a:pPr>
            <a:r>
              <a:rPr lang="en-US" sz="1400" dirty="0">
                <a:solidFill>
                  <a:prstClr val="black"/>
                </a:solidFill>
                <a:ea typeface="Calibri" panose="020F0502020204030204" pitchFamily="34" charset="0"/>
                <a:cs typeface="Times New Roman" panose="02020603050405020304" pitchFamily="18" charset="0"/>
              </a:rPr>
              <a:t>Gently lower the egg into the water and watch what happens.</a:t>
            </a:r>
            <a:endParaRPr kumimoji="0" lang="en-GB" sz="140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0F5A5706-64FE-4D53-9AF5-BE51CD2C1E8D}"/>
              </a:ext>
            </a:extLst>
          </p:cNvPr>
          <p:cNvSpPr txBox="1"/>
          <p:nvPr/>
        </p:nvSpPr>
        <p:spPr>
          <a:xfrm>
            <a:off x="1397096" y="939655"/>
            <a:ext cx="5156740"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Introduction</a:t>
            </a:r>
          </a:p>
        </p:txBody>
      </p:sp>
      <p:sp>
        <p:nvSpPr>
          <p:cNvPr id="19" name="TextBox 18">
            <a:extLst>
              <a:ext uri="{FF2B5EF4-FFF2-40B4-BE49-F238E27FC236}">
                <a16:creationId xmlns:a16="http://schemas.microsoft.com/office/drawing/2014/main" id="{43B7A050-A87C-4F3C-BD1C-4F0C6240E313}"/>
              </a:ext>
            </a:extLst>
          </p:cNvPr>
          <p:cNvSpPr txBox="1"/>
          <p:nvPr/>
        </p:nvSpPr>
        <p:spPr>
          <a:xfrm>
            <a:off x="3560216" y="2472709"/>
            <a:ext cx="2984404"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What’s Happening</a:t>
            </a:r>
          </a:p>
        </p:txBody>
      </p:sp>
      <p:sp>
        <p:nvSpPr>
          <p:cNvPr id="20" name="TextBox 19">
            <a:extLst>
              <a:ext uri="{FF2B5EF4-FFF2-40B4-BE49-F238E27FC236}">
                <a16:creationId xmlns:a16="http://schemas.microsoft.com/office/drawing/2014/main" id="{718EDE17-36A2-4A37-B6AF-43A589F3AF2D}"/>
              </a:ext>
            </a:extLst>
          </p:cNvPr>
          <p:cNvSpPr txBox="1"/>
          <p:nvPr/>
        </p:nvSpPr>
        <p:spPr>
          <a:xfrm>
            <a:off x="3580168" y="2980886"/>
            <a:ext cx="2984404" cy="1938992"/>
          </a:xfrm>
          <a:prstGeom prst="rect">
            <a:avLst/>
          </a:prstGeom>
          <a:solidFill>
            <a:schemeClr val="bg1"/>
          </a:solidFill>
          <a:ln w="38100">
            <a:solidFill>
              <a:srgbClr val="7030A0"/>
            </a:solidFill>
            <a:prstDash val="lgDash"/>
          </a:ln>
        </p:spPr>
        <p:txBody>
          <a:bodyPr wrap="square" rtlCol="0">
            <a:spAutoFit/>
          </a:bodyPr>
          <a:lstStyle/>
          <a:p>
            <a:pPr lvl="0" algn="just"/>
            <a:r>
              <a:rPr lang="en-US" sz="1200" dirty="0"/>
              <a:t>Salt water is denser than ordinary tap water, the denser the liquid the easier it is for an object to float in it. When you lower the egg into the liquid it drops through the normal tap water until it reaches the salty water, at this point the water is dense enough for the egg to float. If you were careful when you added the tap water to the salt water, they will not have mixed, enabling the egg to amazingly float in the middle of the glass.</a:t>
            </a: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253E7D3F-EF98-4FEB-8A25-A0D8BD686DCE}"/>
              </a:ext>
            </a:extLst>
          </p:cNvPr>
          <p:cNvSpPr txBox="1"/>
          <p:nvPr/>
        </p:nvSpPr>
        <p:spPr>
          <a:xfrm>
            <a:off x="311323" y="6759971"/>
            <a:ext cx="3114098" cy="307777"/>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lgn="ju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Reflection Questions</a:t>
            </a:r>
            <a:endPar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FE50A4D6-1699-4358-8100-AF08F10A18A0}"/>
              </a:ext>
            </a:extLst>
          </p:cNvPr>
          <p:cNvSpPr txBox="1"/>
          <p:nvPr/>
        </p:nvSpPr>
        <p:spPr>
          <a:xfrm>
            <a:off x="320540" y="7135672"/>
            <a:ext cx="3114098" cy="307777"/>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GB" sz="1400" b="1" dirty="0">
                <a:solidFill>
                  <a:prstClr val="black"/>
                </a:solidFill>
              </a:rPr>
              <a:t>Is something confusing me?</a:t>
            </a:r>
            <a:endPar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35168C2D-2C1E-4346-95B8-791F3AA9C2D6}"/>
              </a:ext>
            </a:extLst>
          </p:cNvPr>
          <p:cNvSpPr txBox="1"/>
          <p:nvPr/>
        </p:nvSpPr>
        <p:spPr>
          <a:xfrm>
            <a:off x="320540" y="7511375"/>
            <a:ext cx="3114098" cy="307777"/>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400" b="1" dirty="0"/>
              <a:t>Could I explain this to someone else?</a:t>
            </a:r>
            <a:endPar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30" name="Picture 6" descr="Make an egg float in salt water">
            <a:extLst>
              <a:ext uri="{FF2B5EF4-FFF2-40B4-BE49-F238E27FC236}">
                <a16:creationId xmlns:a16="http://schemas.microsoft.com/office/drawing/2014/main" id="{D5D647FC-8B28-4BBE-B18A-063BD6D6CA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007" y="1003332"/>
            <a:ext cx="9525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D76DF976-B39E-4270-9624-A940BA7B9A68}"/>
              </a:ext>
            </a:extLst>
          </p:cNvPr>
          <p:cNvPicPr>
            <a:picLocks noChangeAspect="1"/>
          </p:cNvPicPr>
          <p:nvPr/>
        </p:nvPicPr>
        <p:blipFill>
          <a:blip r:embed="rId4"/>
          <a:stretch>
            <a:fillRect/>
          </a:stretch>
        </p:blipFill>
        <p:spPr>
          <a:xfrm>
            <a:off x="3580168" y="5027945"/>
            <a:ext cx="2833158" cy="3837964"/>
          </a:xfrm>
          <a:prstGeom prst="rect">
            <a:avLst/>
          </a:prstGeom>
        </p:spPr>
      </p:pic>
      <p:sp>
        <p:nvSpPr>
          <p:cNvPr id="16" name="TextBox 15">
            <a:extLst>
              <a:ext uri="{FF2B5EF4-FFF2-40B4-BE49-F238E27FC236}">
                <a16:creationId xmlns:a16="http://schemas.microsoft.com/office/drawing/2014/main" id="{31151EF1-364B-4247-83E1-F077D1D045BC}"/>
              </a:ext>
            </a:extLst>
          </p:cNvPr>
          <p:cNvSpPr txBox="1"/>
          <p:nvPr/>
        </p:nvSpPr>
        <p:spPr>
          <a:xfrm>
            <a:off x="298024" y="7898857"/>
            <a:ext cx="3114098" cy="52322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400" b="1" dirty="0"/>
              <a:t>How does the density of a liquid change?</a:t>
            </a:r>
            <a:endPar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1A672BEE-3F9D-4B36-8505-CAF656D2E9A8}"/>
              </a:ext>
            </a:extLst>
          </p:cNvPr>
          <p:cNvSpPr txBox="1"/>
          <p:nvPr/>
        </p:nvSpPr>
        <p:spPr>
          <a:xfrm>
            <a:off x="293428" y="8492295"/>
            <a:ext cx="3114098" cy="307777"/>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400" b="1" dirty="0"/>
              <a:t>What could you do next?</a:t>
            </a:r>
            <a:endPar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17308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140</TotalTime>
  <Words>250</Words>
  <Application>Microsoft Office PowerPoint</Application>
  <PresentationFormat>On-screen Show (4:3)</PresentationFormat>
  <Paragraphs>20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Chalky Chalk</dc:creator>
  <cp:lastModifiedBy>Chalky Chalk</cp:lastModifiedBy>
  <cp:revision>9</cp:revision>
  <dcterms:created xsi:type="dcterms:W3CDTF">2020-04-06T19:04:37Z</dcterms:created>
  <dcterms:modified xsi:type="dcterms:W3CDTF">2020-04-07T08:09:13Z</dcterms:modified>
</cp:coreProperties>
</file>