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4" autoAdjust="0"/>
    <p:restoredTop sz="94660"/>
  </p:normalViewPr>
  <p:slideViewPr>
    <p:cSldViewPr snapToGrid="0">
      <p:cViewPr varScale="1">
        <p:scale>
          <a:sx n="51" d="100"/>
          <a:sy n="51" d="100"/>
        </p:scale>
        <p:origin x="16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229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26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353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60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50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50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2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59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098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69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2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6B6E4-0CEC-427F-A016-AB5B6AE9F26A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E45BD-BF19-4CFB-AF72-20553CE3E9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741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DA0187-C736-457F-B06C-B15FDC544EC8}"/>
              </a:ext>
            </a:extLst>
          </p:cNvPr>
          <p:cNvSpPr txBox="1">
            <a:spLocks/>
          </p:cNvSpPr>
          <p:nvPr/>
        </p:nvSpPr>
        <p:spPr>
          <a:xfrm>
            <a:off x="1340285" y="68570"/>
            <a:ext cx="3313133" cy="11247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B050"/>
                </a:solidFill>
                <a:latin typeface="Comic Sans MS" pitchFamily="66" charset="0"/>
              </a:rPr>
              <a:t>Photosynthesis</a:t>
            </a:r>
            <a:endParaRPr lang="en-GB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2170B5-B5ED-43A8-9D8F-0E0A5CDE54AB}"/>
              </a:ext>
            </a:extLst>
          </p:cNvPr>
          <p:cNvSpPr txBox="1"/>
          <p:nvPr/>
        </p:nvSpPr>
        <p:spPr>
          <a:xfrm>
            <a:off x="0" y="0"/>
            <a:ext cx="1340285" cy="12618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Key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Words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Leaf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Chlorophyll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Oxygen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4F9F7-EB12-4DF3-AB3D-E9B8E330C0A1}"/>
              </a:ext>
            </a:extLst>
          </p:cNvPr>
          <p:cNvSpPr txBox="1"/>
          <p:nvPr/>
        </p:nvSpPr>
        <p:spPr>
          <a:xfrm>
            <a:off x="4653418" y="0"/>
            <a:ext cx="220458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0" dirty="0">
                <a:solidFill>
                  <a:prstClr val="black"/>
                </a:solidFill>
                <a:latin typeface="Calibri"/>
              </a:rPr>
              <a:t>Y7 Bio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AO:  Data presentation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1A57B-79E6-4761-BDF7-4255E85F7F0D}"/>
              </a:ext>
            </a:extLst>
          </p:cNvPr>
          <p:cNvSpPr txBox="1"/>
          <p:nvPr/>
        </p:nvSpPr>
        <p:spPr>
          <a:xfrm>
            <a:off x="1428312" y="738664"/>
            <a:ext cx="5260587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400" b="1" dirty="0"/>
              <a:t>Before the lesson highlight key words or phrases in the information below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4DD733-AEBB-4363-B0CE-DEAC5BF7220A}"/>
              </a:ext>
            </a:extLst>
          </p:cNvPr>
          <p:cNvSpPr txBox="1"/>
          <p:nvPr/>
        </p:nvSpPr>
        <p:spPr>
          <a:xfrm>
            <a:off x="144049" y="1408758"/>
            <a:ext cx="6544850" cy="267765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Introduction:</a:t>
            </a:r>
          </a:p>
          <a:p>
            <a:pPr algn="just"/>
            <a:r>
              <a:rPr lang="en-GB" sz="1200" dirty="0"/>
              <a:t>Green plants absorb light energy using chlorophyll in their leaves. They use it to react carbon dioxide with water to make a sugar called glucose. The glucose is used in respiration, or converted into starch and stored. Oxygen is produced as a by-product.  This process is called photosynthesis. Temperature, carbon dioxide concentration and light intensity are factors that can limit the rate of photosynthesis</a:t>
            </a:r>
          </a:p>
          <a:p>
            <a:pPr algn="just"/>
            <a:endParaRPr lang="en-GB" sz="1200" dirty="0"/>
          </a:p>
          <a:p>
            <a:pPr algn="just"/>
            <a:r>
              <a:rPr lang="en-GB" sz="1200" dirty="0"/>
              <a:t>Photosynthesis is the chemical change which happens in the leaves of green plants. It is the first step towards making food - not just for plants but ultimately every animal on the planet.</a:t>
            </a:r>
          </a:p>
          <a:p>
            <a:pPr algn="just"/>
            <a:r>
              <a:rPr lang="en-GB" sz="1200" dirty="0"/>
              <a:t>During photosynthesis:</a:t>
            </a:r>
          </a:p>
          <a:p>
            <a:pPr marL="304804" indent="-304804" algn="just">
              <a:buFont typeface="Arial" panose="020B0604020202020204" pitchFamily="34" charset="0"/>
              <a:buChar char="•"/>
            </a:pPr>
            <a:r>
              <a:rPr lang="en-GB" sz="1200" dirty="0"/>
              <a:t>Light energy is absorbed by chlorophyll, a green substance found in chloroplasts in some plant cells and algae</a:t>
            </a:r>
          </a:p>
          <a:p>
            <a:pPr marL="304804" indent="-304804" algn="just">
              <a:buFont typeface="Arial" panose="020B0604020202020204" pitchFamily="34" charset="0"/>
              <a:buChar char="•"/>
            </a:pPr>
            <a:r>
              <a:rPr lang="en-GB" sz="1200" dirty="0"/>
              <a:t>Absorbed light energy is used to convert carbon dioxide (from the air) and water (from the soil) into a sugar called glucose</a:t>
            </a:r>
          </a:p>
          <a:p>
            <a:pPr marL="304804" indent="-304804" algn="just">
              <a:buFont typeface="Arial" panose="020B0604020202020204" pitchFamily="34" charset="0"/>
              <a:buChar char="•"/>
            </a:pPr>
            <a:r>
              <a:rPr lang="en-GB" sz="1200" dirty="0"/>
              <a:t>Oxygen is released as a by-product.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FB281F-286A-474A-A02C-A5B5CD9E2B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5" t="35755" r="21595"/>
          <a:stretch/>
        </p:blipFill>
        <p:spPr>
          <a:xfrm>
            <a:off x="204531" y="4708259"/>
            <a:ext cx="3374828" cy="16235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16E5FA-913B-4822-BB89-49336EE8DFE3}"/>
              </a:ext>
            </a:extLst>
          </p:cNvPr>
          <p:cNvSpPr txBox="1"/>
          <p:nvPr/>
        </p:nvSpPr>
        <p:spPr>
          <a:xfrm>
            <a:off x="3620022" y="4989096"/>
            <a:ext cx="3093929" cy="3970318"/>
          </a:xfrm>
          <a:prstGeom prst="rect">
            <a:avLst/>
          </a:prstGeom>
          <a:noFill/>
          <a:ln w="57150"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Comic Sans MS" pitchFamily="66" charset="0"/>
              </a:rPr>
              <a:t>Method: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Set up a test tube rack containing a boiling tube at a distance of 10 cm away from the light source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Fill the boiling tube with the sodium hydrogen carbonate solution.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Put the piece of pondweed into the boiling tube with the cut end at the top.  Gently push the pondweed down with the glass rod.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Leave the boiling tube for 5 minutes.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Start the stop watch and count the number of bubbles produced in one minute.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Repeat the count twice more.  Then use the data to calculate the mean number of bubbles per minute.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1200" dirty="0"/>
              <a:t>Repeat steps </a:t>
            </a:r>
            <a:r>
              <a:rPr lang="en-GB" sz="1200" b="1" dirty="0"/>
              <a:t>1‒7</a:t>
            </a:r>
            <a:r>
              <a:rPr lang="en-GB" sz="1200" dirty="0"/>
              <a:t> with the test tube rack and boiling tube at distances of 20 cm, 30 cm and 40 cm from the light source.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D47416-FA4D-4634-90CD-0DD4EA82C291}"/>
              </a:ext>
            </a:extLst>
          </p:cNvPr>
          <p:cNvSpPr txBox="1"/>
          <p:nvPr/>
        </p:nvSpPr>
        <p:spPr>
          <a:xfrm>
            <a:off x="144050" y="4233288"/>
            <a:ext cx="6557376" cy="5232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Photosynthesis equation:</a:t>
            </a:r>
          </a:p>
          <a:p>
            <a:endParaRPr lang="en-GB" sz="1400" b="1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F4C7A65-D81F-4B5D-812D-CDA13959F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113904"/>
              </p:ext>
            </p:extLst>
          </p:nvPr>
        </p:nvGraphicFramePr>
        <p:xfrm>
          <a:off x="204532" y="6802484"/>
          <a:ext cx="3271441" cy="2212914"/>
        </p:xfrm>
        <a:graphic>
          <a:graphicData uri="http://schemas.openxmlformats.org/drawingml/2006/table">
            <a:tbl>
              <a:tblPr firstRow="1" firstCol="1" bandRow="1"/>
              <a:tblGrid>
                <a:gridCol w="1055317">
                  <a:extLst>
                    <a:ext uri="{9D8B030D-6E8A-4147-A177-3AD203B41FA5}">
                      <a16:colId xmlns:a16="http://schemas.microsoft.com/office/drawing/2014/main" val="1473628542"/>
                    </a:ext>
                  </a:extLst>
                </a:gridCol>
                <a:gridCol w="554031">
                  <a:extLst>
                    <a:ext uri="{9D8B030D-6E8A-4147-A177-3AD203B41FA5}">
                      <a16:colId xmlns:a16="http://schemas.microsoft.com/office/drawing/2014/main" val="1735857221"/>
                    </a:ext>
                  </a:extLst>
                </a:gridCol>
                <a:gridCol w="554031">
                  <a:extLst>
                    <a:ext uri="{9D8B030D-6E8A-4147-A177-3AD203B41FA5}">
                      <a16:colId xmlns:a16="http://schemas.microsoft.com/office/drawing/2014/main" val="3687447923"/>
                    </a:ext>
                  </a:extLst>
                </a:gridCol>
                <a:gridCol w="554031">
                  <a:extLst>
                    <a:ext uri="{9D8B030D-6E8A-4147-A177-3AD203B41FA5}">
                      <a16:colId xmlns:a16="http://schemas.microsoft.com/office/drawing/2014/main" val="2463173303"/>
                    </a:ext>
                  </a:extLst>
                </a:gridCol>
                <a:gridCol w="554031">
                  <a:extLst>
                    <a:ext uri="{9D8B030D-6E8A-4147-A177-3AD203B41FA5}">
                      <a16:colId xmlns:a16="http://schemas.microsoft.com/office/drawing/2014/main" val="52068762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between pondweed and light source in cm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bubbles per minute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15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335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683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3391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230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53975" marB="539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29387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B75FCDD-4628-4C73-A4DC-62823CD0C603}"/>
              </a:ext>
            </a:extLst>
          </p:cNvPr>
          <p:cNvSpPr txBox="1"/>
          <p:nvPr/>
        </p:nvSpPr>
        <p:spPr>
          <a:xfrm>
            <a:off x="204531" y="6430186"/>
            <a:ext cx="866744" cy="338554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Results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52D4D8C-DFEC-49C0-BD7D-648059B175ED}"/>
              </a:ext>
            </a:extLst>
          </p:cNvPr>
          <p:cNvSpPr/>
          <p:nvPr/>
        </p:nvSpPr>
        <p:spPr>
          <a:xfrm>
            <a:off x="1176706" y="6378975"/>
            <a:ext cx="381303" cy="375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258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4AB9FD0-DB75-4AA3-9B34-D7F2FDA01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51" y="6256066"/>
            <a:ext cx="2857500" cy="2857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008B60-38E3-4DA5-9528-5B1EDA4075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41" r="3103"/>
          <a:stretch/>
        </p:blipFill>
        <p:spPr>
          <a:xfrm>
            <a:off x="3333500" y="4664272"/>
            <a:ext cx="3524500" cy="233635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FDA0187-C736-457F-B06C-B15FDC544EC8}"/>
              </a:ext>
            </a:extLst>
          </p:cNvPr>
          <p:cNvSpPr txBox="1">
            <a:spLocks/>
          </p:cNvSpPr>
          <p:nvPr/>
        </p:nvSpPr>
        <p:spPr>
          <a:xfrm>
            <a:off x="1340285" y="68570"/>
            <a:ext cx="3313133" cy="11247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B050"/>
                </a:solidFill>
                <a:latin typeface="Comic Sans MS" pitchFamily="66" charset="0"/>
              </a:rPr>
              <a:t>Photosynthesis</a:t>
            </a:r>
            <a:endParaRPr lang="en-GB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2170B5-B5ED-43A8-9D8F-0E0A5CDE54AB}"/>
              </a:ext>
            </a:extLst>
          </p:cNvPr>
          <p:cNvSpPr txBox="1"/>
          <p:nvPr/>
        </p:nvSpPr>
        <p:spPr>
          <a:xfrm>
            <a:off x="0" y="0"/>
            <a:ext cx="1340285" cy="12618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Key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Words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Leaf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Chlorophyll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Oxygen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4F9F7-EB12-4DF3-AB3D-E9B8E330C0A1}"/>
              </a:ext>
            </a:extLst>
          </p:cNvPr>
          <p:cNvSpPr txBox="1"/>
          <p:nvPr/>
        </p:nvSpPr>
        <p:spPr>
          <a:xfrm>
            <a:off x="4653418" y="0"/>
            <a:ext cx="220458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0" dirty="0">
                <a:solidFill>
                  <a:prstClr val="black"/>
                </a:solidFill>
                <a:latin typeface="Calibri"/>
              </a:rPr>
              <a:t>Y7 Bio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AO:  Data presentation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1A57B-79E6-4761-BDF7-4255E85F7F0D}"/>
              </a:ext>
            </a:extLst>
          </p:cNvPr>
          <p:cNvSpPr txBox="1"/>
          <p:nvPr/>
        </p:nvSpPr>
        <p:spPr>
          <a:xfrm>
            <a:off x="1428312" y="738664"/>
            <a:ext cx="5260587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400" b="1" dirty="0"/>
              <a:t>On the graph paper below, draw a graph showing the results of your experiment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F4CBDCA-5B00-43C7-B325-E642E5F408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53" r="24266" b="9545"/>
          <a:stretch/>
        </p:blipFill>
        <p:spPr>
          <a:xfrm>
            <a:off x="375780" y="1477328"/>
            <a:ext cx="3632549" cy="34951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DCC542-D3A1-4BC7-9B4A-EB494855D9F9}"/>
              </a:ext>
            </a:extLst>
          </p:cNvPr>
          <p:cNvSpPr txBox="1"/>
          <p:nvPr/>
        </p:nvSpPr>
        <p:spPr>
          <a:xfrm>
            <a:off x="4177430" y="1477328"/>
            <a:ext cx="2511470" cy="3293209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/>
              <a:t>How to get marks when drawing graphs:</a:t>
            </a:r>
          </a:p>
          <a:p>
            <a:pPr algn="just"/>
            <a:endParaRPr lang="en-GB" sz="16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/>
              <a:t>Labelled 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/>
              <a:t>Units on 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/>
              <a:t>Correct scale used on 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/>
              <a:t>Points using means plotted correctly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/>
              <a:t>An appropriate line of best fit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/>
              <a:t>Any anomalous results circled </a:t>
            </a:r>
            <a:endParaRPr lang="en-GB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3E7755-9F06-492D-B972-7D2566868468}"/>
              </a:ext>
            </a:extLst>
          </p:cNvPr>
          <p:cNvSpPr txBox="1"/>
          <p:nvPr/>
        </p:nvSpPr>
        <p:spPr>
          <a:xfrm>
            <a:off x="3396130" y="7119685"/>
            <a:ext cx="3355399" cy="1938992"/>
          </a:xfrm>
          <a:prstGeom prst="rect">
            <a:avLst/>
          </a:prstGeom>
          <a:noFill/>
          <a:ln w="28575">
            <a:solidFill>
              <a:srgbClr val="FFFF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200" dirty="0"/>
              <a:t>The diagram above shows a different set of equipment to measure the rate of photosynthesis.  Explain how this equipment would give you more precise results:</a:t>
            </a:r>
          </a:p>
          <a:p>
            <a:pPr algn="just"/>
            <a:r>
              <a:rPr lang="en-GB" sz="1200" dirty="0"/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1FC68E-590E-466B-A8EB-757987568167}"/>
              </a:ext>
            </a:extLst>
          </p:cNvPr>
          <p:cNvSpPr txBox="1"/>
          <p:nvPr/>
        </p:nvSpPr>
        <p:spPr>
          <a:xfrm>
            <a:off x="87682" y="5402936"/>
            <a:ext cx="3245818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400" b="1" dirty="0"/>
              <a:t>Follow the link below to a video which will help you complete the task to the right</a:t>
            </a:r>
          </a:p>
        </p:txBody>
      </p:sp>
    </p:spTree>
    <p:extLst>
      <p:ext uri="{BB962C8B-B14F-4D97-AF65-F5344CB8AC3E}">
        <p14:creationId xmlns:p14="http://schemas.microsoft.com/office/powerpoint/2010/main" val="3069222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1524</TotalTime>
  <Words>452</Words>
  <Application>Microsoft Office PowerPoint</Application>
  <PresentationFormat>On-screen Show (4:3)</PresentationFormat>
  <Paragraphs>73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9</cp:revision>
  <dcterms:created xsi:type="dcterms:W3CDTF">2018-06-14T09:59:37Z</dcterms:created>
  <dcterms:modified xsi:type="dcterms:W3CDTF">2018-06-15T11:23:49Z</dcterms:modified>
</cp:coreProperties>
</file>