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4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2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09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382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55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794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0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03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96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81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041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81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E0544-05F5-47CE-914F-7448BAA83D20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64AB7-5256-4A3E-9153-80D1DBA98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1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5D4B4-55DE-4D1B-8226-55C5CF02BD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3" t="6899" r="23855"/>
          <a:stretch/>
        </p:blipFill>
        <p:spPr>
          <a:xfrm>
            <a:off x="3304107" y="4156538"/>
            <a:ext cx="3553892" cy="2573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60C104-16A5-4A60-8CBA-C9A563CD5EC0}"/>
              </a:ext>
            </a:extLst>
          </p:cNvPr>
          <p:cNvSpPr txBox="1"/>
          <p:nvPr/>
        </p:nvSpPr>
        <p:spPr>
          <a:xfrm>
            <a:off x="4809995" y="0"/>
            <a:ext cx="204800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endParaRPr lang="en-GB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A3789A-8AA1-4FC6-A9AB-ED9E99913FDB}"/>
              </a:ext>
            </a:extLst>
          </p:cNvPr>
          <p:cNvSpPr/>
          <p:nvPr/>
        </p:nvSpPr>
        <p:spPr>
          <a:xfrm>
            <a:off x="125261" y="4712569"/>
            <a:ext cx="3018772" cy="267765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Method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Support a gas syringe with a stand, boss and clamp.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Using a measuring cylinder, add 50 cm3 of dilute hydrochloric acid to a conical flask.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Add 0.4 g of calcium carbonate to the flask. Immediately connect the gas syringe and start a stop clock.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Every 10 seconds, record the volume of gas produced.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When the reaction is complete, clean the apparatus as directed by a teacher.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200" dirty="0"/>
              <a:t>Repeat steps 1 to 5 with different concentrations of hydrochloric acid.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4652CF-6D9A-4A60-B0CB-312BD6AAA124}"/>
              </a:ext>
            </a:extLst>
          </p:cNvPr>
          <p:cNvSpPr txBox="1"/>
          <p:nvPr/>
        </p:nvSpPr>
        <p:spPr>
          <a:xfrm>
            <a:off x="125261" y="4321480"/>
            <a:ext cx="2471819" cy="30777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Highlight key words or phrases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B7B2FF3-F647-415B-93AC-5AC04C291991}"/>
              </a:ext>
            </a:extLst>
          </p:cNvPr>
          <p:cNvSpPr/>
          <p:nvPr/>
        </p:nvSpPr>
        <p:spPr>
          <a:xfrm rot="5400000">
            <a:off x="2515695" y="4306455"/>
            <a:ext cx="469316" cy="468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F0D534-0D01-43D3-A6FE-A29684CAA44E}"/>
              </a:ext>
            </a:extLst>
          </p:cNvPr>
          <p:cNvSpPr/>
          <p:nvPr/>
        </p:nvSpPr>
        <p:spPr>
          <a:xfrm>
            <a:off x="3313134" y="588061"/>
            <a:ext cx="3419605" cy="3568477"/>
          </a:xfrm>
          <a:prstGeom prst="rect">
            <a:avLst/>
          </a:prstGeom>
          <a:ln w="28575">
            <a:solidFill>
              <a:srgbClr val="00B0F0"/>
            </a:solidFill>
            <a:prstDash val="lgDash"/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/>
              <a:t>Describe how the equipment in the diagram to the left can be used to measure gas produced during a practical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0634B7-8D6C-4632-BD93-637336AAB10B}"/>
              </a:ext>
            </a:extLst>
          </p:cNvPr>
          <p:cNvSpPr/>
          <p:nvPr/>
        </p:nvSpPr>
        <p:spPr>
          <a:xfrm>
            <a:off x="3253635" y="6729947"/>
            <a:ext cx="3479104" cy="1015663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how using the equipment above would give more precise results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7F9BD4-D0C8-4977-8FDB-F260440DD4BF}"/>
              </a:ext>
            </a:extLst>
          </p:cNvPr>
          <p:cNvSpPr/>
          <p:nvPr/>
        </p:nvSpPr>
        <p:spPr>
          <a:xfrm>
            <a:off x="125261" y="2588708"/>
            <a:ext cx="3018772" cy="1569660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possible errors could there be in the results?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A94FBA-2156-4025-82ED-D1EEED667B43}"/>
              </a:ext>
            </a:extLst>
          </p:cNvPr>
          <p:cNvSpPr/>
          <p:nvPr/>
        </p:nvSpPr>
        <p:spPr>
          <a:xfrm>
            <a:off x="3253635" y="7845283"/>
            <a:ext cx="3479104" cy="1200329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en-US" sz="1200" b="1" dirty="0"/>
              <a:t>Describe how you can tell that the reaction is complete. 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5D5E5A-E4F2-4744-8B43-72453018B066}"/>
              </a:ext>
            </a:extLst>
          </p:cNvPr>
          <p:cNvSpPr/>
          <p:nvPr/>
        </p:nvSpPr>
        <p:spPr>
          <a:xfrm>
            <a:off x="104230" y="7521711"/>
            <a:ext cx="3018772" cy="46166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independent variable?</a:t>
            </a:r>
          </a:p>
          <a:p>
            <a:pPr algn="just"/>
            <a:r>
              <a:rPr lang="en-US" sz="1200" b="1" dirty="0"/>
              <a:t>____________________________________</a:t>
            </a:r>
            <a:endParaRPr lang="en-GB" sz="12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C1DD19-A291-48C1-A895-DE076EA4F1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43" t="12378" r="15636"/>
          <a:stretch/>
        </p:blipFill>
        <p:spPr>
          <a:xfrm>
            <a:off x="0" y="446330"/>
            <a:ext cx="3253635" cy="210947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C20CB95-C275-483B-9E3B-99A43905AA90}"/>
              </a:ext>
            </a:extLst>
          </p:cNvPr>
          <p:cNvSpPr/>
          <p:nvPr/>
        </p:nvSpPr>
        <p:spPr>
          <a:xfrm>
            <a:off x="104230" y="8052232"/>
            <a:ext cx="3018772" cy="46166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dependent variable?</a:t>
            </a:r>
          </a:p>
          <a:p>
            <a:pPr algn="just"/>
            <a:r>
              <a:rPr lang="en-US" sz="1200" b="1" dirty="0"/>
              <a:t>____________________________________</a:t>
            </a:r>
            <a:endParaRPr lang="en-GB" sz="12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FEA564-6BFD-4A21-85D5-DE91F1BFD17B}"/>
              </a:ext>
            </a:extLst>
          </p:cNvPr>
          <p:cNvSpPr/>
          <p:nvPr/>
        </p:nvSpPr>
        <p:spPr>
          <a:xfrm>
            <a:off x="104230" y="8582753"/>
            <a:ext cx="3018772" cy="46166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the control variable?</a:t>
            </a:r>
          </a:p>
          <a:p>
            <a:pPr algn="just"/>
            <a:r>
              <a:rPr lang="en-US" sz="1200" b="1" dirty="0"/>
              <a:t>____________________________________</a:t>
            </a:r>
            <a:endParaRPr lang="en-GB" sz="12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9E1D8AA-0082-4EFA-AEB4-41DDD2E5F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Investigations Involving Gas</a:t>
            </a:r>
          </a:p>
        </p:txBody>
      </p:sp>
    </p:spTree>
    <p:extLst>
      <p:ext uri="{BB962C8B-B14F-4D97-AF65-F5344CB8AC3E}">
        <p14:creationId xmlns:p14="http://schemas.microsoft.com/office/powerpoint/2010/main" val="3856283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177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Investigations Involving 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Motor Effect Question</dc:title>
  <dc:creator>Chalky Chalk</dc:creator>
  <cp:lastModifiedBy>Chalky Chalk</cp:lastModifiedBy>
  <cp:revision>8</cp:revision>
  <dcterms:created xsi:type="dcterms:W3CDTF">2019-02-21T18:28:36Z</dcterms:created>
  <dcterms:modified xsi:type="dcterms:W3CDTF">2019-02-24T18:47:17Z</dcterms:modified>
</cp:coreProperties>
</file>