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51" d="100"/>
          <a:sy n="51" d="100"/>
        </p:scale>
        <p:origin x="13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933721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782604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73973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4014983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4446A7C-30C4-450A-B100-EA9B476F5072}" type="datetimeFigureOut">
              <a:rPr lang="en-GB" smtClean="0"/>
              <a:t>07/04/2020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801541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4446A7C-30C4-450A-B100-EA9B476F5072}" type="datetimeFigureOut">
              <a:rPr lang="en-GB" smtClean="0"/>
              <a:t>07/04/2020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79188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446A7C-30C4-450A-B100-EA9B476F5072}" type="datetimeFigureOut">
              <a:rPr lang="en-GB" smtClean="0"/>
              <a:t>07/04/2020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65847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090291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029045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5977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908001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34446A7C-30C4-450A-B100-EA9B476F5072}" type="datetimeFigureOut">
              <a:rPr lang="en-GB" smtClean="0"/>
              <a:t>07/04/2020</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797E9450-E261-468F-80E9-2C591225FDBD}" type="slidenum">
              <a:rPr lang="en-GB" smtClean="0"/>
              <a:t>‹#›</a:t>
            </a:fld>
            <a:endParaRPr lang="en-GB"/>
          </a:p>
        </p:txBody>
      </p:sp>
    </p:spTree>
    <p:extLst>
      <p:ext uri="{BB962C8B-B14F-4D97-AF65-F5344CB8AC3E}">
        <p14:creationId xmlns:p14="http://schemas.microsoft.com/office/powerpoint/2010/main" val="2763642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9000" r="-69000"/>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69E61277-BEA4-4556-9667-43351C0D1029}"/>
              </a:ext>
            </a:extLst>
          </p:cNvPr>
          <p:cNvSpPr/>
          <p:nvPr/>
        </p:nvSpPr>
        <p:spPr>
          <a:xfrm>
            <a:off x="149418" y="295433"/>
            <a:ext cx="6552007" cy="8660677"/>
          </a:xfrm>
          <a:prstGeom prst="roundRect">
            <a:avLst>
              <a:gd name="adj" fmla="val 4735"/>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8E5CC74E-4672-4BF4-B00F-0E5EF4432868}"/>
              </a:ext>
            </a:extLst>
          </p:cNvPr>
          <p:cNvSpPr/>
          <p:nvPr/>
        </p:nvSpPr>
        <p:spPr>
          <a:xfrm>
            <a:off x="-143691" y="-63788"/>
            <a:ext cx="5855559" cy="914400"/>
          </a:xfrm>
          <a:prstGeom prst="roundRect">
            <a:avLst>
              <a:gd name="adj" fmla="val 38585"/>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40F8B0D-DE50-4E77-A8FA-727189C62CA3}"/>
              </a:ext>
            </a:extLst>
          </p:cNvPr>
          <p:cNvSpPr txBox="1"/>
          <p:nvPr/>
        </p:nvSpPr>
        <p:spPr>
          <a:xfrm>
            <a:off x="0" y="37284"/>
            <a:ext cx="5551714" cy="707886"/>
          </a:xfrm>
          <a:prstGeom prst="rect">
            <a:avLst/>
          </a:prstGeom>
          <a:noFill/>
        </p:spPr>
        <p:txBody>
          <a:bodyPr wrap="square" rtlCol="0">
            <a:spAutoFit/>
          </a:bodyPr>
          <a:lstStyle/>
          <a:p>
            <a:pPr lvl="0" algn="ctr" defTabSz="914400">
              <a:defRPr/>
            </a:pPr>
            <a:r>
              <a:rPr lang="en-US" sz="4000" b="1" dirty="0">
                <a:solidFill>
                  <a:prstClr val="black"/>
                </a:solidFill>
                <a:latin typeface="Comic Sans MS" panose="030F0702030302020204" pitchFamily="66" charset="0"/>
              </a:rPr>
              <a:t>Gravity Free Water</a:t>
            </a:r>
            <a:endParaRPr kumimoji="0" lang="en-GB" sz="40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
        <p:nvSpPr>
          <p:cNvPr id="7" name="TextBox 6">
            <a:extLst>
              <a:ext uri="{FF2B5EF4-FFF2-40B4-BE49-F238E27FC236}">
                <a16:creationId xmlns:a16="http://schemas.microsoft.com/office/drawing/2014/main" id="{22BE496E-D93D-4BED-87ED-B04996870720}"/>
              </a:ext>
            </a:extLst>
          </p:cNvPr>
          <p:cNvSpPr txBox="1"/>
          <p:nvPr/>
        </p:nvSpPr>
        <p:spPr>
          <a:xfrm>
            <a:off x="1646770" y="1504200"/>
            <a:ext cx="4966973" cy="954107"/>
          </a:xfrm>
          <a:prstGeom prst="rect">
            <a:avLst/>
          </a:prstGeom>
          <a:solidFill>
            <a:schemeClr val="bg1"/>
          </a:solidFill>
          <a:ln w="38100">
            <a:solidFill>
              <a:srgbClr val="7030A0"/>
            </a:solidFill>
            <a:prstDash val="lgDash"/>
          </a:ln>
        </p:spPr>
        <p:txBody>
          <a:bodyPr wrap="square" rtlCol="0">
            <a:spAutoFit/>
          </a:bodyPr>
          <a:lstStyle/>
          <a:p>
            <a:pPr lvl="0" algn="just"/>
            <a:r>
              <a:rPr lang="en-US" sz="1400" dirty="0">
                <a:solidFill>
                  <a:prstClr val="black"/>
                </a:solidFill>
              </a:rPr>
              <a:t>What goes up must come down right? Well try bending the rules a little with a cup of water that stays inside the glass when held upside down. You'll need the help of some cardboard and a little bit of air pressure.</a:t>
            </a:r>
            <a:endPar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26F2A4D5-06DC-44D5-8651-69B3DF0F7B93}"/>
              </a:ext>
            </a:extLst>
          </p:cNvPr>
          <p:cNvSpPr txBox="1"/>
          <p:nvPr/>
        </p:nvSpPr>
        <p:spPr>
          <a:xfrm>
            <a:off x="356768" y="2557716"/>
            <a:ext cx="3131993" cy="677108"/>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7030A0"/>
            </a:solidFill>
          </a:ln>
        </p:spPr>
        <p:txBody>
          <a:bodyPr wrap="square" rtlCol="0">
            <a:spAutoFit/>
          </a:bodyPr>
          <a:lstStyle/>
          <a:p>
            <a:pPr lvl="0"/>
            <a:r>
              <a:rPr lang="en-US" sz="1400" b="1" dirty="0">
                <a:solidFill>
                  <a:prstClr val="black"/>
                </a:solidFill>
              </a:rPr>
              <a:t>What you'll need:</a:t>
            </a:r>
            <a:endParaRPr lang="en-US" sz="1200" dirty="0">
              <a:solidFill>
                <a:prstClr val="black"/>
              </a:solidFill>
            </a:endParaRPr>
          </a:p>
          <a:p>
            <a:pPr marL="285750" lvl="0" indent="-285750">
              <a:buFont typeface="Arial" panose="020B0604020202020204" pitchFamily="34" charset="0"/>
              <a:buChar char="•"/>
            </a:pPr>
            <a:r>
              <a:rPr lang="en-US" sz="1200" dirty="0">
                <a:solidFill>
                  <a:prstClr val="black"/>
                </a:solidFill>
              </a:rPr>
              <a:t>A glass filled right to the top with water</a:t>
            </a:r>
          </a:p>
          <a:p>
            <a:pPr marL="285750" lvl="0" indent="-285750">
              <a:buFont typeface="Arial" panose="020B0604020202020204" pitchFamily="34" charset="0"/>
              <a:buChar char="•"/>
            </a:pPr>
            <a:r>
              <a:rPr lang="en-US" sz="1200" dirty="0">
                <a:solidFill>
                  <a:prstClr val="black"/>
                </a:solidFill>
              </a:rPr>
              <a:t>A piece of cardboard</a:t>
            </a: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86B9BF1-8162-4AE1-A5DB-B364D02151DD}"/>
              </a:ext>
            </a:extLst>
          </p:cNvPr>
          <p:cNvSpPr/>
          <p:nvPr/>
        </p:nvSpPr>
        <p:spPr>
          <a:xfrm>
            <a:off x="356769" y="3300366"/>
            <a:ext cx="3131992" cy="173008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lvl="0">
              <a:lnSpc>
                <a:spcPct val="115000"/>
              </a:lnSpc>
              <a:spcAft>
                <a:spcPts val="1000"/>
              </a:spcAft>
            </a:pPr>
            <a:r>
              <a:rPr lang="en-US" sz="1400" b="1" dirty="0">
                <a:solidFill>
                  <a:prstClr val="black"/>
                </a:solidFill>
                <a:ea typeface="Calibri" panose="020F0502020204030204" pitchFamily="34" charset="0"/>
                <a:cs typeface="Times New Roman" panose="02020603050405020304" pitchFamily="18" charset="0"/>
              </a:rPr>
              <a:t>Instructions:</a:t>
            </a:r>
          </a:p>
          <a:p>
            <a:pPr marL="171450" lvl="0" indent="-171450" algn="just">
              <a:lnSpc>
                <a:spcPct val="115000"/>
              </a:lnSpc>
              <a:buFont typeface="Arial" panose="020B0604020202020204" pitchFamily="34" charset="0"/>
              <a:buChar char="•"/>
            </a:pPr>
            <a:r>
              <a:rPr lang="en-US" sz="1200" dirty="0">
                <a:solidFill>
                  <a:prstClr val="black"/>
                </a:solidFill>
                <a:ea typeface="Calibri" panose="020F0502020204030204" pitchFamily="34" charset="0"/>
                <a:cs typeface="Times New Roman" panose="02020603050405020304" pitchFamily="18" charset="0"/>
              </a:rPr>
              <a:t>Put the cardboard over the mouth of the glass, making sure that no air bubbles enter the glass as you hold onto the cardboard.</a:t>
            </a:r>
          </a:p>
          <a:p>
            <a:pPr marL="171450" lvl="0" indent="-171450" algn="just">
              <a:lnSpc>
                <a:spcPct val="115000"/>
              </a:lnSpc>
              <a:buFont typeface="Arial" panose="020B0604020202020204" pitchFamily="34" charset="0"/>
              <a:buChar char="•"/>
            </a:pPr>
            <a:r>
              <a:rPr lang="en-US" sz="1200" dirty="0">
                <a:solidFill>
                  <a:prstClr val="black"/>
                </a:solidFill>
                <a:ea typeface="Calibri" panose="020F0502020204030204" pitchFamily="34" charset="0"/>
                <a:cs typeface="Times New Roman" panose="02020603050405020304" pitchFamily="18" charset="0"/>
              </a:rPr>
              <a:t>Turn the glass upside down (over a sink or outside until you get good).</a:t>
            </a:r>
          </a:p>
          <a:p>
            <a:pPr marL="171450" lvl="0" indent="-171450" algn="just">
              <a:lnSpc>
                <a:spcPct val="115000"/>
              </a:lnSpc>
              <a:buFont typeface="Arial" panose="020B0604020202020204" pitchFamily="34" charset="0"/>
              <a:buChar char="•"/>
            </a:pPr>
            <a:r>
              <a:rPr lang="en-US" sz="1200" dirty="0">
                <a:solidFill>
                  <a:prstClr val="black"/>
                </a:solidFill>
                <a:ea typeface="Calibri" panose="020F0502020204030204" pitchFamily="34" charset="0"/>
                <a:cs typeface="Times New Roman" panose="02020603050405020304" pitchFamily="18" charset="0"/>
              </a:rPr>
              <a:t>Take away your hand holding the cardboard.</a:t>
            </a:r>
            <a:endParaRPr kumimoji="0" lang="en-GB" sz="120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0F5A5706-64FE-4D53-9AF5-BE51CD2C1E8D}"/>
              </a:ext>
            </a:extLst>
          </p:cNvPr>
          <p:cNvSpPr txBox="1"/>
          <p:nvPr/>
        </p:nvSpPr>
        <p:spPr>
          <a:xfrm>
            <a:off x="1646771" y="986942"/>
            <a:ext cx="4966972"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Introduction</a:t>
            </a:r>
          </a:p>
        </p:txBody>
      </p:sp>
      <p:sp>
        <p:nvSpPr>
          <p:cNvPr id="19" name="TextBox 18">
            <a:extLst>
              <a:ext uri="{FF2B5EF4-FFF2-40B4-BE49-F238E27FC236}">
                <a16:creationId xmlns:a16="http://schemas.microsoft.com/office/drawing/2014/main" id="{43B7A050-A87C-4F3C-BD1C-4F0C6240E313}"/>
              </a:ext>
            </a:extLst>
          </p:cNvPr>
          <p:cNvSpPr txBox="1"/>
          <p:nvPr/>
        </p:nvSpPr>
        <p:spPr>
          <a:xfrm>
            <a:off x="356768" y="5131149"/>
            <a:ext cx="3131992"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What’s Happening</a:t>
            </a:r>
          </a:p>
        </p:txBody>
      </p:sp>
      <p:sp>
        <p:nvSpPr>
          <p:cNvPr id="20" name="TextBox 19">
            <a:extLst>
              <a:ext uri="{FF2B5EF4-FFF2-40B4-BE49-F238E27FC236}">
                <a16:creationId xmlns:a16="http://schemas.microsoft.com/office/drawing/2014/main" id="{718EDE17-36A2-4A37-B6AF-43A589F3AF2D}"/>
              </a:ext>
            </a:extLst>
          </p:cNvPr>
          <p:cNvSpPr txBox="1"/>
          <p:nvPr/>
        </p:nvSpPr>
        <p:spPr>
          <a:xfrm>
            <a:off x="356768" y="5647342"/>
            <a:ext cx="3131992" cy="2677656"/>
          </a:xfrm>
          <a:prstGeom prst="rect">
            <a:avLst/>
          </a:prstGeom>
          <a:solidFill>
            <a:schemeClr val="bg1"/>
          </a:solidFill>
          <a:ln w="38100">
            <a:solidFill>
              <a:srgbClr val="7030A0"/>
            </a:solidFill>
            <a:prstDash val="lgDash"/>
          </a:ln>
        </p:spPr>
        <p:txBody>
          <a:bodyPr wrap="square" rtlCol="0">
            <a:spAutoFit/>
          </a:bodyPr>
          <a:lstStyle/>
          <a:p>
            <a:pPr lvl="0" algn="just"/>
            <a:r>
              <a:rPr lang="en-US" sz="1400" dirty="0"/>
              <a:t>If all goes to plan then the cardboard and water should stay put. Even though the cup of water is upside down the water stays in place, defying gravity! So why is this happening? With no air inside the glass, the air pressure from outside the glass is greater than the pressure of the water inside the glass. The extra air pressure manages to hold the cardboard in place, keeping you dry and your water where it should be, inside the glass.</a:t>
            </a:r>
            <a:endPar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253E7D3F-EF98-4FEB-8A25-A0D8BD686DCE}"/>
              </a:ext>
            </a:extLst>
          </p:cNvPr>
          <p:cNvSpPr txBox="1"/>
          <p:nvPr/>
        </p:nvSpPr>
        <p:spPr>
          <a:xfrm>
            <a:off x="3643738" y="7347167"/>
            <a:ext cx="2857494" cy="276999"/>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7030A0"/>
            </a:solidFill>
          </a:ln>
        </p:spPr>
        <p:txBody>
          <a:bodyPr wrap="square" rtlCol="0">
            <a:spAutoFit/>
          </a:bodyPr>
          <a:lstStyle/>
          <a:p>
            <a:pPr lvl="0" algn="ju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Reflection Questions</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FE50A4D6-1699-4358-8100-AF08F10A18A0}"/>
              </a:ext>
            </a:extLst>
          </p:cNvPr>
          <p:cNvSpPr txBox="1"/>
          <p:nvPr/>
        </p:nvSpPr>
        <p:spPr>
          <a:xfrm>
            <a:off x="3652955" y="7722868"/>
            <a:ext cx="2857494" cy="286660"/>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GB" sz="1200" b="1" dirty="0">
                <a:solidFill>
                  <a:prstClr val="black"/>
                </a:solidFill>
              </a:rPr>
              <a:t>Is something confusing me?</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35168C2D-2C1E-4346-95B8-791F3AA9C2D6}"/>
              </a:ext>
            </a:extLst>
          </p:cNvPr>
          <p:cNvSpPr txBox="1"/>
          <p:nvPr/>
        </p:nvSpPr>
        <p:spPr>
          <a:xfrm>
            <a:off x="3652955" y="8098571"/>
            <a:ext cx="2857494" cy="27699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txBody>
          <a:bodyPr wrap="square" rtlCol="0">
            <a:spAutoFit/>
          </a:bodyPr>
          <a:lstStyle/>
          <a:p>
            <a:pPr lvl="0" algn="just">
              <a:defRPr/>
            </a:pPr>
            <a:r>
              <a:rPr lang="en-US" sz="1200" b="1" dirty="0"/>
              <a:t>Could I explain this to someone else?</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26" name="Picture 2" descr="Upside-down Water | sciphile.org">
            <a:extLst>
              <a:ext uri="{FF2B5EF4-FFF2-40B4-BE49-F238E27FC236}">
                <a16:creationId xmlns:a16="http://schemas.microsoft.com/office/drawing/2014/main" id="{809B31A3-597C-4B2E-8BA3-5906A1ECC63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790" t="8149" r="19843" b="40290"/>
          <a:stretch/>
        </p:blipFill>
        <p:spPr bwMode="auto">
          <a:xfrm>
            <a:off x="406180" y="951684"/>
            <a:ext cx="1094036" cy="150662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upside-down glass">
            <a:extLst>
              <a:ext uri="{FF2B5EF4-FFF2-40B4-BE49-F238E27FC236}">
                <a16:creationId xmlns:a16="http://schemas.microsoft.com/office/drawing/2014/main" id="{A4B4ED2B-39D0-4783-AFEE-1D591FF5C9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8178" y="2534606"/>
            <a:ext cx="2950907" cy="2964320"/>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5A372F94-4B34-4A68-8A7C-C9B0D77948E7}"/>
              </a:ext>
            </a:extLst>
          </p:cNvPr>
          <p:cNvSpPr txBox="1"/>
          <p:nvPr/>
        </p:nvSpPr>
        <p:spPr>
          <a:xfrm>
            <a:off x="3639296" y="5627080"/>
            <a:ext cx="2974448" cy="1600438"/>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7030A0"/>
            </a:solidFill>
          </a:ln>
        </p:spPr>
        <p:txBody>
          <a:bodyPr wrap="square" rtlCol="0">
            <a:spAutoFit/>
          </a:bodyPr>
          <a:lstStyle/>
          <a:p>
            <a:pPr lvl="0" algn="just"/>
            <a:r>
              <a:rPr lang="en-US" sz="1400" dirty="0"/>
              <a:t>Diagram showing the relevant forces on the water. The blue arrows indicate the forces due to air pressure above and below the water. The red arrow indicates the force of gravity. Together, the three forces balance out to cancel each other.</a:t>
            </a:r>
            <a:endParaRPr lang="en-GB" sz="1100" dirty="0">
              <a:solidFill>
                <a:prstClr val="black"/>
              </a:solidFill>
            </a:endParaRPr>
          </a:p>
        </p:txBody>
      </p:sp>
    </p:spTree>
    <p:extLst>
      <p:ext uri="{BB962C8B-B14F-4D97-AF65-F5344CB8AC3E}">
        <p14:creationId xmlns:p14="http://schemas.microsoft.com/office/powerpoint/2010/main" val="24717308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90</TotalTime>
  <Words>272</Words>
  <Application>Microsoft Office PowerPoint</Application>
  <PresentationFormat>On-screen Show (4:3)</PresentationFormat>
  <Paragraphs>16</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Chalky Chalk</dc:creator>
  <cp:lastModifiedBy>Chalky Chalk</cp:lastModifiedBy>
  <cp:revision>18</cp:revision>
  <dcterms:created xsi:type="dcterms:W3CDTF">2020-04-06T19:04:37Z</dcterms:created>
  <dcterms:modified xsi:type="dcterms:W3CDTF">2020-04-07T10:00:53Z</dcterms:modified>
</cp:coreProperties>
</file>