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49" d="100"/>
          <a:sy n="49" d="100"/>
        </p:scale>
        <p:origin x="141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616053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95655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ADA001-6ADF-447A-88E1-D8196C077C92}"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105705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ADA001-6ADF-447A-88E1-D8196C077C92}" type="datetimeFigureOut">
              <a:rPr lang="en-GB" smtClean="0"/>
              <a:t>15/07/2019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526112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ADA001-6ADF-447A-88E1-D8196C077C92}" type="datetimeFigureOut">
              <a:rPr lang="en-GB" smtClean="0"/>
              <a:t>15/07/2019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1512792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ADA001-6ADF-447A-88E1-D8196C077C92}" type="datetimeFigureOut">
              <a:rPr lang="en-GB" smtClean="0"/>
              <a:t>15/07/2019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7606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ADA001-6ADF-447A-88E1-D8196C077C92}" type="datetimeFigureOut">
              <a:rPr lang="en-GB" smtClean="0"/>
              <a:t>15/07/2019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583377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15/07/2019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611373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15/07/2019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92580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66784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2706703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BADA001-6ADF-447A-88E1-D8196C077C92}" type="datetimeFigureOut">
              <a:rPr lang="en-GB" smtClean="0"/>
              <a:t>15/07/2019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EEC938B-848A-4B8C-A5DE-DA75EB83E5BE}" type="slidenum">
              <a:rPr lang="en-GB" smtClean="0"/>
              <a:t>‹#›</a:t>
            </a:fld>
            <a:endParaRPr lang="en-GB"/>
          </a:p>
        </p:txBody>
      </p:sp>
    </p:spTree>
    <p:extLst>
      <p:ext uri="{BB962C8B-B14F-4D97-AF65-F5344CB8AC3E}">
        <p14:creationId xmlns:p14="http://schemas.microsoft.com/office/powerpoint/2010/main" val="13528002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39119F-B05E-435D-9F0D-E1ECCD1B3761}"/>
              </a:ext>
            </a:extLst>
          </p:cNvPr>
          <p:cNvSpPr>
            <a:spLocks noGrp="1"/>
          </p:cNvSpPr>
          <p:nvPr>
            <p:ph type="ctrTitle"/>
          </p:nvPr>
        </p:nvSpPr>
        <p:spPr>
          <a:xfrm>
            <a:off x="-4877" y="-745172"/>
            <a:ext cx="4809995" cy="1255210"/>
          </a:xfrm>
        </p:spPr>
        <p:txBody>
          <a:bodyPr>
            <a:noAutofit/>
          </a:bodyPr>
          <a:lstStyle/>
          <a:p>
            <a:pPr algn="l"/>
            <a:r>
              <a:rPr lang="en-GB" sz="2800" b="1" dirty="0">
                <a:solidFill>
                  <a:srgbClr val="00B050"/>
                </a:solidFill>
                <a:latin typeface="Comic Sans MS" pitchFamily="66" charset="0"/>
              </a:rPr>
              <a:t>Extracting Copper</a:t>
            </a:r>
          </a:p>
        </p:txBody>
      </p:sp>
      <p:sp>
        <p:nvSpPr>
          <p:cNvPr id="5" name="TextBox 4">
            <a:extLst>
              <a:ext uri="{FF2B5EF4-FFF2-40B4-BE49-F238E27FC236}">
                <a16:creationId xmlns:a16="http://schemas.microsoft.com/office/drawing/2014/main" id="{5CC14DE4-6B04-4B9C-9B4F-4440C207B430}"/>
              </a:ext>
            </a:extLst>
          </p:cNvPr>
          <p:cNvSpPr txBox="1"/>
          <p:nvPr/>
        </p:nvSpPr>
        <p:spPr>
          <a:xfrm>
            <a:off x="4809995" y="0"/>
            <a:ext cx="2048004"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defTabSz="914400">
              <a:defRPr/>
            </a:pPr>
            <a:r>
              <a:rPr lang="en-GB" sz="1200" kern="0" dirty="0">
                <a:solidFill>
                  <a:prstClr val="black"/>
                </a:solidFill>
              </a:rPr>
              <a:t>Chemical Changes</a:t>
            </a:r>
          </a:p>
        </p:txBody>
      </p:sp>
      <p:sp>
        <p:nvSpPr>
          <p:cNvPr id="17" name="Rectangle 16">
            <a:extLst>
              <a:ext uri="{FF2B5EF4-FFF2-40B4-BE49-F238E27FC236}">
                <a16:creationId xmlns:a16="http://schemas.microsoft.com/office/drawing/2014/main" id="{CFA43210-7A76-4883-871E-02E95FD24494}"/>
              </a:ext>
            </a:extLst>
          </p:cNvPr>
          <p:cNvSpPr/>
          <p:nvPr/>
        </p:nvSpPr>
        <p:spPr>
          <a:xfrm>
            <a:off x="94672" y="2773342"/>
            <a:ext cx="3516265" cy="1446550"/>
          </a:xfrm>
          <a:prstGeom prst="rect">
            <a:avLst/>
          </a:prstGeom>
          <a:ln w="28575">
            <a:solidFill>
              <a:srgbClr val="00B0F0"/>
            </a:solidFill>
            <a:prstDash val="dash"/>
          </a:ln>
        </p:spPr>
        <p:txBody>
          <a:bodyPr wrap="square">
            <a:spAutoFit/>
          </a:bodyPr>
          <a:lstStyle/>
          <a:p>
            <a:pPr lvl="0">
              <a:defRPr/>
            </a:pPr>
            <a:r>
              <a:rPr lang="en-GB" sz="1100" dirty="0">
                <a:solidFill>
                  <a:prstClr val="black"/>
                </a:solidFill>
              </a:rPr>
              <a:t>Describe how copper can be obtained by the process of smelting</a:t>
            </a:r>
            <a:endParaRPr lang="en-GB" sz="1050" dirty="0">
              <a:solidFill>
                <a:prstClr val="black"/>
              </a:solidFill>
            </a:endParaRPr>
          </a:p>
          <a:p>
            <a:pPr algn="just"/>
            <a:r>
              <a:rPr lang="en-US" sz="11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100" b="1" dirty="0"/>
          </a:p>
        </p:txBody>
      </p:sp>
      <p:sp>
        <p:nvSpPr>
          <p:cNvPr id="30" name="TextBox 29">
            <a:extLst>
              <a:ext uri="{FF2B5EF4-FFF2-40B4-BE49-F238E27FC236}">
                <a16:creationId xmlns:a16="http://schemas.microsoft.com/office/drawing/2014/main" id="{1355E330-EE6B-43BE-91BE-ACD62E1EF9B3}"/>
              </a:ext>
            </a:extLst>
          </p:cNvPr>
          <p:cNvSpPr txBox="1"/>
          <p:nvPr/>
        </p:nvSpPr>
        <p:spPr>
          <a:xfrm>
            <a:off x="94672" y="647605"/>
            <a:ext cx="3334327"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FFEB5110-DAF3-444B-8162-72980CC1A573}"/>
              </a:ext>
            </a:extLst>
          </p:cNvPr>
          <p:cNvSpPr/>
          <p:nvPr/>
        </p:nvSpPr>
        <p:spPr>
          <a:xfrm>
            <a:off x="94672" y="1098358"/>
            <a:ext cx="3450345" cy="144655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lvl="0" algn="just" defTabSz="914400">
              <a:defRPr/>
            </a:pPr>
            <a:r>
              <a:rPr lang="en-US" sz="1100" dirty="0">
                <a:solidFill>
                  <a:prstClr val="black"/>
                </a:solidFill>
              </a:rPr>
              <a:t>If a metal is less reactive than carbon, it can be extracted from its compounds by heating with carbon. Copper is an example of this. Copper mostly occurs as sulfide ores, which are heated in air to convert them to copper(II) oxide. Molten copper can be produced from copper oxide by heating with carbon. Copper oxide is reduced as carbon is </a:t>
            </a:r>
            <a:r>
              <a:rPr lang="en-US" sz="1100" dirty="0" err="1">
                <a:solidFill>
                  <a:prstClr val="black"/>
                </a:solidFill>
              </a:rPr>
              <a:t>oxidised</a:t>
            </a:r>
            <a:r>
              <a:rPr lang="en-US" sz="1100" dirty="0">
                <a:solidFill>
                  <a:prstClr val="black"/>
                </a:solidFill>
              </a:rPr>
              <a:t>, so this is an example of a redox reaction.</a:t>
            </a:r>
            <a:endParaRPr lang="en-GB" sz="1100" dirty="0">
              <a:solidFill>
                <a:prstClr val="black"/>
              </a:solidFill>
            </a:endParaRPr>
          </a:p>
        </p:txBody>
      </p:sp>
      <p:sp>
        <p:nvSpPr>
          <p:cNvPr id="24" name="Arrow: Right 23">
            <a:extLst>
              <a:ext uri="{FF2B5EF4-FFF2-40B4-BE49-F238E27FC236}">
                <a16:creationId xmlns:a16="http://schemas.microsoft.com/office/drawing/2014/main" id="{0D967DB4-68DD-428F-ACA7-E81F5B3BA0D5}"/>
              </a:ext>
            </a:extLst>
          </p:cNvPr>
          <p:cNvSpPr/>
          <p:nvPr/>
        </p:nvSpPr>
        <p:spPr>
          <a:xfrm rot="5400000">
            <a:off x="2989963" y="477292"/>
            <a:ext cx="754114" cy="487834"/>
          </a:xfrm>
          <a:prstGeom prst="rightArrow">
            <a:avLst>
              <a:gd name="adj1" fmla="val 31335"/>
              <a:gd name="adj2" fmla="val 7449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117F75E7-C478-4E3E-A3F3-69DAF2F4460B}"/>
              </a:ext>
            </a:extLst>
          </p:cNvPr>
          <p:cNvSpPr/>
          <p:nvPr/>
        </p:nvSpPr>
        <p:spPr>
          <a:xfrm>
            <a:off x="105861" y="7067493"/>
            <a:ext cx="3226389" cy="1954381"/>
          </a:xfrm>
          <a:prstGeom prst="rect">
            <a:avLst/>
          </a:prstGeom>
          <a:ln w="28575">
            <a:solidFill>
              <a:srgbClr val="00B0F0"/>
            </a:solidFill>
            <a:prstDash val="dash"/>
          </a:ln>
        </p:spPr>
        <p:txBody>
          <a:bodyPr wrap="square">
            <a:spAutoFit/>
          </a:bodyPr>
          <a:lstStyle/>
          <a:p>
            <a:pPr lvl="0">
              <a:defRPr/>
            </a:pPr>
            <a:r>
              <a:rPr lang="en-GB" sz="1100" dirty="0">
                <a:solidFill>
                  <a:prstClr val="black"/>
                </a:solidFill>
              </a:rPr>
              <a:t>Remembering the process of electrolysis, describe how copper can be purified</a:t>
            </a:r>
            <a:endParaRPr lang="en-GB" sz="1050" dirty="0">
              <a:solidFill>
                <a:prstClr val="black"/>
              </a:solidFill>
            </a:endParaRPr>
          </a:p>
          <a:p>
            <a:pPr algn="just"/>
            <a:r>
              <a:rPr lang="en-US" sz="11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100" b="1" dirty="0"/>
          </a:p>
        </p:txBody>
      </p:sp>
      <p:sp>
        <p:nvSpPr>
          <p:cNvPr id="32" name="Rectangle 31">
            <a:extLst>
              <a:ext uri="{FF2B5EF4-FFF2-40B4-BE49-F238E27FC236}">
                <a16:creationId xmlns:a16="http://schemas.microsoft.com/office/drawing/2014/main" id="{B422B1BD-79CB-4F30-8C86-892B88AA1464}"/>
              </a:ext>
            </a:extLst>
          </p:cNvPr>
          <p:cNvSpPr/>
          <p:nvPr/>
        </p:nvSpPr>
        <p:spPr>
          <a:xfrm>
            <a:off x="3776592" y="2747216"/>
            <a:ext cx="2975546" cy="144655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To make copper sulphate start off by reacting excess copper oxide with </a:t>
            </a:r>
            <a:r>
              <a:rPr lang="en-US" sz="1100" dirty="0" err="1"/>
              <a:t>sulphuric</a:t>
            </a:r>
            <a:r>
              <a:rPr lang="en-US" sz="1100" dirty="0"/>
              <a:t> acid. Filter the impurities out.  Evaporate water from the copper sulphate solution so as to get a saturated solution. Cover the solution with a filter paper and leave it undisturbed at room temperature to cool slowly for a day. You will obtain the crystals of copper sulphate in the china dish</a:t>
            </a:r>
          </a:p>
        </p:txBody>
      </p:sp>
      <p:sp>
        <p:nvSpPr>
          <p:cNvPr id="53" name="Rectangle 52">
            <a:extLst>
              <a:ext uri="{FF2B5EF4-FFF2-40B4-BE49-F238E27FC236}">
                <a16:creationId xmlns:a16="http://schemas.microsoft.com/office/drawing/2014/main" id="{9AA051D5-D6F5-4FD0-B625-66042E62484F}"/>
              </a:ext>
            </a:extLst>
          </p:cNvPr>
          <p:cNvSpPr/>
          <p:nvPr/>
        </p:nvSpPr>
        <p:spPr>
          <a:xfrm>
            <a:off x="3391132" y="4355605"/>
            <a:ext cx="3334050" cy="2123658"/>
          </a:xfrm>
          <a:prstGeom prst="rect">
            <a:avLst/>
          </a:prstGeom>
          <a:ln w="28575">
            <a:solidFill>
              <a:srgbClr val="00B0F0"/>
            </a:solidFill>
            <a:prstDash val="dash"/>
          </a:ln>
        </p:spPr>
        <p:txBody>
          <a:bodyPr wrap="square">
            <a:spAutoFit/>
          </a:bodyPr>
          <a:lstStyle/>
          <a:p>
            <a:pPr lvl="0">
              <a:defRPr/>
            </a:pPr>
            <a:r>
              <a:rPr lang="en-GB" sz="1100" dirty="0">
                <a:solidFill>
                  <a:prstClr val="black"/>
                </a:solidFill>
              </a:rPr>
              <a:t>Write a step by step method for how to produce copper sulphate</a:t>
            </a:r>
            <a:endParaRPr lang="en-GB" sz="1050" dirty="0">
              <a:solidFill>
                <a:prstClr val="black"/>
              </a:solidFill>
            </a:endParaRPr>
          </a:p>
          <a:p>
            <a:pPr algn="just"/>
            <a:r>
              <a:rPr lang="en-US" sz="11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100" b="1" dirty="0"/>
          </a:p>
        </p:txBody>
      </p:sp>
      <p:pic>
        <p:nvPicPr>
          <p:cNvPr id="55" name="Picture 54">
            <a:extLst>
              <a:ext uri="{FF2B5EF4-FFF2-40B4-BE49-F238E27FC236}">
                <a16:creationId xmlns:a16="http://schemas.microsoft.com/office/drawing/2014/main" id="{BAF6EA01-7BB3-42CB-B4C5-18ED9C94CE0D}"/>
              </a:ext>
            </a:extLst>
          </p:cNvPr>
          <p:cNvPicPr>
            <a:picLocks noChangeAspect="1"/>
          </p:cNvPicPr>
          <p:nvPr/>
        </p:nvPicPr>
        <p:blipFill rotWithShape="1">
          <a:blip r:embed="rId2"/>
          <a:srcRect r="40826" b="37836"/>
          <a:stretch/>
        </p:blipFill>
        <p:spPr>
          <a:xfrm>
            <a:off x="3613375" y="636088"/>
            <a:ext cx="3180360" cy="18793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6" name="Picture 55">
            <a:extLst>
              <a:ext uri="{FF2B5EF4-FFF2-40B4-BE49-F238E27FC236}">
                <a16:creationId xmlns:a16="http://schemas.microsoft.com/office/drawing/2014/main" id="{109F76D9-8B5E-45F0-B336-9C38616C1041}"/>
              </a:ext>
            </a:extLst>
          </p:cNvPr>
          <p:cNvPicPr>
            <a:picLocks noChangeAspect="1"/>
          </p:cNvPicPr>
          <p:nvPr/>
        </p:nvPicPr>
        <p:blipFill rotWithShape="1">
          <a:blip r:embed="rId3"/>
          <a:srcRect r="28544"/>
          <a:stretch/>
        </p:blipFill>
        <p:spPr>
          <a:xfrm>
            <a:off x="8186" y="4309227"/>
            <a:ext cx="3324065" cy="2616679"/>
          </a:xfrm>
          <a:prstGeom prst="rect">
            <a:avLst/>
          </a:prstGeom>
        </p:spPr>
      </p:pic>
      <p:pic>
        <p:nvPicPr>
          <p:cNvPr id="57" name="Picture 56">
            <a:extLst>
              <a:ext uri="{FF2B5EF4-FFF2-40B4-BE49-F238E27FC236}">
                <a16:creationId xmlns:a16="http://schemas.microsoft.com/office/drawing/2014/main" id="{0604C4A6-F873-4666-AE69-6CD400790600}"/>
              </a:ext>
            </a:extLst>
          </p:cNvPr>
          <p:cNvPicPr>
            <a:picLocks noChangeAspect="1"/>
          </p:cNvPicPr>
          <p:nvPr/>
        </p:nvPicPr>
        <p:blipFill rotWithShape="1">
          <a:blip r:embed="rId4"/>
          <a:srcRect r="48180" b="32439"/>
          <a:stretch/>
        </p:blipFill>
        <p:spPr>
          <a:xfrm>
            <a:off x="3428073" y="6641547"/>
            <a:ext cx="3324065" cy="24377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129158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10560</TotalTime>
  <Words>203</Words>
  <Application>Microsoft Office PowerPoint</Application>
  <PresentationFormat>On-screen Show (4:3)</PresentationFormat>
  <Paragraphs>12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Extracting Copper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Lac Operon</dc:title>
  <dc:creator>Chalky Chalk</dc:creator>
  <cp:lastModifiedBy>Chalky Chalk</cp:lastModifiedBy>
  <cp:revision>59</cp:revision>
  <dcterms:created xsi:type="dcterms:W3CDTF">2019-02-02T18:17:28Z</dcterms:created>
  <dcterms:modified xsi:type="dcterms:W3CDTF">2019-07-15T11:29:22Z</dcterms:modified>
</cp:coreProperties>
</file>