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p:scale>
          <a:sx n="30" d="100"/>
          <a:sy n="30" d="100"/>
        </p:scale>
        <p:origin x="1816" y="6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3561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5448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22CA53-6AE4-4496-B779-CE68C774FE7F}"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73818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22CA53-6AE4-4496-B779-CE68C774FE7F}"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333266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22CA53-6AE4-4496-B779-CE68C774FE7F}" type="datetimeFigureOut">
              <a:rPr lang="en-GB" smtClean="0"/>
              <a:t>12/03/2019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29705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22CA53-6AE4-4496-B779-CE68C774FE7F}" type="datetimeFigureOut">
              <a:rPr lang="en-GB" smtClean="0"/>
              <a:t>12/03/2019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240548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22CA53-6AE4-4496-B779-CE68C774FE7F}" type="datetimeFigureOut">
              <a:rPr lang="en-GB" smtClean="0"/>
              <a:t>12/03/2019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1464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51338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3808246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60930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097879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0422CA53-6AE4-4496-B779-CE68C774FE7F}" type="datetimeFigureOut">
              <a:rPr lang="en-GB" smtClean="0"/>
              <a:t>12/03/2019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241CE97C-0FB0-4D1D-9028-854BC2567842}" type="slidenum">
              <a:rPr lang="en-GB" smtClean="0"/>
              <a:t>‹#›</a:t>
            </a:fld>
            <a:endParaRPr lang="en-GB"/>
          </a:p>
        </p:txBody>
      </p:sp>
    </p:spTree>
    <p:extLst>
      <p:ext uri="{BB962C8B-B14F-4D97-AF65-F5344CB8AC3E}">
        <p14:creationId xmlns:p14="http://schemas.microsoft.com/office/powerpoint/2010/main" val="13861395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AE8920-5E1B-42FF-803B-1A2912AF97D3}"/>
              </a:ext>
            </a:extLst>
          </p:cNvPr>
          <p:cNvPicPr>
            <a:picLocks noChangeAspect="1"/>
          </p:cNvPicPr>
          <p:nvPr/>
        </p:nvPicPr>
        <p:blipFill>
          <a:blip r:embed="rId2"/>
          <a:stretch>
            <a:fillRect/>
          </a:stretch>
        </p:blipFill>
        <p:spPr>
          <a:xfrm>
            <a:off x="3419645" y="599828"/>
            <a:ext cx="3438355" cy="2694517"/>
          </a:xfrm>
          <a:prstGeom prst="rect">
            <a:avLst/>
          </a:prstGeom>
        </p:spPr>
      </p:pic>
      <p:sp>
        <p:nvSpPr>
          <p:cNvPr id="4" name="Title 1">
            <a:extLst>
              <a:ext uri="{FF2B5EF4-FFF2-40B4-BE49-F238E27FC236}">
                <a16:creationId xmlns:a16="http://schemas.microsoft.com/office/drawing/2014/main" id="{56A8EE7B-11C3-44B5-87C3-F376770D755D}"/>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DNA &amp; the Genome</a:t>
            </a:r>
          </a:p>
        </p:txBody>
      </p:sp>
      <p:sp>
        <p:nvSpPr>
          <p:cNvPr id="5" name="TextBox 4">
            <a:extLst>
              <a:ext uri="{FF2B5EF4-FFF2-40B4-BE49-F238E27FC236}">
                <a16:creationId xmlns:a16="http://schemas.microsoft.com/office/drawing/2014/main" id="{3EFB4D6E-7FDD-4278-B7F6-483B8940D612}"/>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prstClr val="black"/>
                </a:solidFill>
              </a:rPr>
              <a:t>Inheritance:  </a:t>
            </a:r>
            <a:r>
              <a:rPr lang="en-GB" sz="1200" dirty="0"/>
              <a:t>4.6.1.2</a:t>
            </a:r>
            <a:endParaRPr lang="en-GB" sz="1200" kern="0" dirty="0">
              <a:solidFill>
                <a:prstClr val="black"/>
              </a:solidFill>
            </a:endParaRPr>
          </a:p>
        </p:txBody>
      </p:sp>
      <p:sp>
        <p:nvSpPr>
          <p:cNvPr id="12" name="TextBox 11">
            <a:extLst>
              <a:ext uri="{FF2B5EF4-FFF2-40B4-BE49-F238E27FC236}">
                <a16:creationId xmlns:a16="http://schemas.microsoft.com/office/drawing/2014/main" id="{7756468E-35E6-4B84-8D88-40ABF41FAFF6}"/>
              </a:ext>
            </a:extLst>
          </p:cNvPr>
          <p:cNvSpPr txBox="1"/>
          <p:nvPr/>
        </p:nvSpPr>
        <p:spPr>
          <a:xfrm>
            <a:off x="98278" y="599828"/>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C35B522-36B3-45AF-8D0E-F98E625B6AB0}"/>
              </a:ext>
            </a:extLst>
          </p:cNvPr>
          <p:cNvSpPr/>
          <p:nvPr/>
        </p:nvSpPr>
        <p:spPr>
          <a:xfrm>
            <a:off x="77590" y="984699"/>
            <a:ext cx="3273662" cy="127727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DNA molecules are large and complex. They carry the genetic code that determines the characteristics of a living organism. Except for identical twins, each person’s DNA is unique. This is why people can be identified using DNA fingerprinting. DNA can be cut up and separated, forming a sort of 'bar code' that is different from one person to the next.</a:t>
            </a:r>
          </a:p>
        </p:txBody>
      </p:sp>
      <p:sp>
        <p:nvSpPr>
          <p:cNvPr id="14" name="Arrow: Down 13">
            <a:extLst>
              <a:ext uri="{FF2B5EF4-FFF2-40B4-BE49-F238E27FC236}">
                <a16:creationId xmlns:a16="http://schemas.microsoft.com/office/drawing/2014/main" id="{6AD7EA15-66CA-4BAD-A26A-AD724A18E766}"/>
              </a:ext>
            </a:extLst>
          </p:cNvPr>
          <p:cNvSpPr/>
          <p:nvPr/>
        </p:nvSpPr>
        <p:spPr>
          <a:xfrm>
            <a:off x="3016700" y="420945"/>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B94AEB5-671B-40BE-97A2-D98A68C2B99B}"/>
              </a:ext>
            </a:extLst>
          </p:cNvPr>
          <p:cNvSpPr/>
          <p:nvPr/>
        </p:nvSpPr>
        <p:spPr>
          <a:xfrm>
            <a:off x="134365" y="2376502"/>
            <a:ext cx="3285278" cy="1569660"/>
          </a:xfrm>
          <a:prstGeom prst="rect">
            <a:avLst/>
          </a:prstGeom>
          <a:ln w="28575">
            <a:solidFill>
              <a:srgbClr val="00B0F0"/>
            </a:solidFill>
            <a:prstDash val="dash"/>
          </a:ln>
        </p:spPr>
        <p:txBody>
          <a:bodyPr wrap="square">
            <a:spAutoFit/>
          </a:bodyPr>
          <a:lstStyle/>
          <a:p>
            <a:pPr algn="just"/>
            <a:r>
              <a:rPr lang="en-US" sz="1200" b="1" dirty="0"/>
              <a:t>As embryos develop, some genes in cells are turned off and some genes are turned on.  This allows cells to become specialised for particular functions. What is a gene?</a:t>
            </a:r>
          </a:p>
          <a:p>
            <a:pPr algn="just"/>
            <a:r>
              <a:rPr lang="en-US" sz="1200" b="1" dirty="0"/>
              <a:t>________________________________________________________________________________________________________________________________________________________________</a:t>
            </a:r>
            <a:endParaRPr lang="en-GB" sz="1200" b="1" dirty="0"/>
          </a:p>
        </p:txBody>
      </p:sp>
      <p:sp>
        <p:nvSpPr>
          <p:cNvPr id="19" name="Rectangle 18">
            <a:extLst>
              <a:ext uri="{FF2B5EF4-FFF2-40B4-BE49-F238E27FC236}">
                <a16:creationId xmlns:a16="http://schemas.microsoft.com/office/drawing/2014/main" id="{BE2B350A-E8E8-4439-B95B-69BD92FB282F}"/>
              </a:ext>
            </a:extLst>
          </p:cNvPr>
          <p:cNvSpPr/>
          <p:nvPr/>
        </p:nvSpPr>
        <p:spPr>
          <a:xfrm>
            <a:off x="3546531" y="3661045"/>
            <a:ext cx="3259981" cy="246221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Each strand of DNA is made of chemicals called bases. Note that these are different to bases in relation to acids and alkalis in chemistry. There are four different bases in DNA:</a:t>
            </a:r>
          </a:p>
          <a:p>
            <a:pPr marL="171450" indent="-171450" algn="just">
              <a:buFont typeface="Arial" panose="020B0604020202020204" pitchFamily="34" charset="0"/>
              <a:buChar char="•"/>
            </a:pPr>
            <a:r>
              <a:rPr lang="en-US" sz="1100" dirty="0"/>
              <a:t>thymine, T</a:t>
            </a:r>
          </a:p>
          <a:p>
            <a:pPr marL="171450" indent="-171450" algn="just">
              <a:buFont typeface="Arial" panose="020B0604020202020204" pitchFamily="34" charset="0"/>
              <a:buChar char="•"/>
            </a:pPr>
            <a:r>
              <a:rPr lang="en-US" sz="1100" dirty="0"/>
              <a:t>adenine, A</a:t>
            </a:r>
          </a:p>
          <a:p>
            <a:pPr marL="171450" indent="-171450" algn="just">
              <a:buFont typeface="Arial" panose="020B0604020202020204" pitchFamily="34" charset="0"/>
              <a:buChar char="•"/>
            </a:pPr>
            <a:r>
              <a:rPr lang="en-US" sz="1100" dirty="0"/>
              <a:t>guanine, G</a:t>
            </a:r>
          </a:p>
          <a:p>
            <a:pPr marL="171450" indent="-171450" algn="just">
              <a:buFont typeface="Arial" panose="020B0604020202020204" pitchFamily="34" charset="0"/>
              <a:buChar char="•"/>
            </a:pPr>
            <a:r>
              <a:rPr lang="en-US" sz="1100" dirty="0"/>
              <a:t>cytosine, C</a:t>
            </a:r>
          </a:p>
          <a:p>
            <a:pPr algn="just"/>
            <a:r>
              <a:rPr lang="en-US" sz="1100" dirty="0"/>
              <a:t>There are chemical cross-links between the two strands in DNA, formed by pairs of bases. They always pair up in a particular way, called complementary base pairing:</a:t>
            </a:r>
          </a:p>
          <a:p>
            <a:pPr marL="171450" indent="-171450" algn="just">
              <a:buFont typeface="Arial" panose="020B0604020202020204" pitchFamily="34" charset="0"/>
              <a:buChar char="•"/>
            </a:pPr>
            <a:r>
              <a:rPr lang="en-US" sz="1100" dirty="0"/>
              <a:t>thymine pairs with adenine (T–A)</a:t>
            </a:r>
          </a:p>
          <a:p>
            <a:pPr marL="171450" indent="-171450" algn="just">
              <a:buFont typeface="Arial" panose="020B0604020202020204" pitchFamily="34" charset="0"/>
              <a:buChar char="•"/>
            </a:pPr>
            <a:r>
              <a:rPr lang="en-US" sz="1100" dirty="0"/>
              <a:t>guanine pairs with cytosine (G–C)</a:t>
            </a:r>
          </a:p>
        </p:txBody>
      </p:sp>
      <p:sp>
        <p:nvSpPr>
          <p:cNvPr id="20" name="Rectangle 19">
            <a:extLst>
              <a:ext uri="{FF2B5EF4-FFF2-40B4-BE49-F238E27FC236}">
                <a16:creationId xmlns:a16="http://schemas.microsoft.com/office/drawing/2014/main" id="{17EBFE74-808A-4DB8-B0D1-3204372E5D89}"/>
              </a:ext>
            </a:extLst>
          </p:cNvPr>
          <p:cNvSpPr/>
          <p:nvPr/>
        </p:nvSpPr>
        <p:spPr>
          <a:xfrm>
            <a:off x="138148" y="4069392"/>
            <a:ext cx="3273663" cy="646331"/>
          </a:xfrm>
          <a:prstGeom prst="rect">
            <a:avLst/>
          </a:prstGeom>
          <a:ln w="28575">
            <a:solidFill>
              <a:srgbClr val="FFFF00"/>
            </a:solidFill>
            <a:prstDash val="solid"/>
          </a:ln>
        </p:spPr>
        <p:txBody>
          <a:bodyPr wrap="square">
            <a:spAutoFit/>
          </a:bodyPr>
          <a:lstStyle/>
          <a:p>
            <a:pPr algn="just"/>
            <a:r>
              <a:rPr lang="en-US" sz="1200" b="1" dirty="0"/>
              <a:t>Describe where DNA is found in a human cell.</a:t>
            </a:r>
          </a:p>
          <a:p>
            <a:pPr algn="just"/>
            <a:r>
              <a:rPr lang="en-US" sz="1200" b="1" dirty="0"/>
              <a:t>________________________________________________________________________________</a:t>
            </a:r>
            <a:endParaRPr lang="en-GB" sz="1200" b="1" dirty="0"/>
          </a:p>
        </p:txBody>
      </p:sp>
      <p:sp>
        <p:nvSpPr>
          <p:cNvPr id="18" name="TextBox 17">
            <a:extLst>
              <a:ext uri="{FF2B5EF4-FFF2-40B4-BE49-F238E27FC236}">
                <a16:creationId xmlns:a16="http://schemas.microsoft.com/office/drawing/2014/main" id="{2E71902E-C55C-4028-899F-E0BEB0AA5DFC}"/>
              </a:ext>
            </a:extLst>
          </p:cNvPr>
          <p:cNvSpPr txBox="1"/>
          <p:nvPr/>
        </p:nvSpPr>
        <p:spPr>
          <a:xfrm>
            <a:off x="3546532" y="3242042"/>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Arrow: Down 20">
            <a:extLst>
              <a:ext uri="{FF2B5EF4-FFF2-40B4-BE49-F238E27FC236}">
                <a16:creationId xmlns:a16="http://schemas.microsoft.com/office/drawing/2014/main" id="{EC8D53ED-DBFD-4C8F-A97B-B85EFACEFB55}"/>
              </a:ext>
            </a:extLst>
          </p:cNvPr>
          <p:cNvSpPr/>
          <p:nvPr/>
        </p:nvSpPr>
        <p:spPr>
          <a:xfrm>
            <a:off x="6532835" y="3192450"/>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6579BB69-2A1B-44DA-9BE0-5B82EEF89A4A}"/>
              </a:ext>
            </a:extLst>
          </p:cNvPr>
          <p:cNvSpPr/>
          <p:nvPr/>
        </p:nvSpPr>
        <p:spPr>
          <a:xfrm>
            <a:off x="145435" y="4823237"/>
            <a:ext cx="3285278" cy="784830"/>
          </a:xfrm>
          <a:prstGeom prst="rect">
            <a:avLst/>
          </a:prstGeom>
          <a:ln w="28575">
            <a:solidFill>
              <a:srgbClr val="00B0F0"/>
            </a:solidFill>
            <a:prstDash val="dash"/>
          </a:ln>
        </p:spPr>
        <p:txBody>
          <a:bodyPr wrap="square">
            <a:spAutoFit/>
          </a:bodyPr>
          <a:lstStyle/>
          <a:p>
            <a:pPr algn="just"/>
            <a:r>
              <a:rPr lang="en-US" sz="1100" b="1" dirty="0"/>
              <a:t>Complete the following sentence.</a:t>
            </a:r>
          </a:p>
          <a:p>
            <a:pPr algn="just"/>
            <a:r>
              <a:rPr lang="en-US" sz="1100" b="1" dirty="0"/>
              <a:t>The letters A, C, G and T in the diagram represent four different compounds called </a:t>
            </a:r>
            <a:endParaRPr lang="en-US" sz="1200" b="1" dirty="0"/>
          </a:p>
          <a:p>
            <a:pPr algn="just"/>
            <a:r>
              <a:rPr lang="en-US" sz="1200" b="1" dirty="0"/>
              <a:t>________________________________________</a:t>
            </a:r>
            <a:endParaRPr lang="en-GB" sz="1200" b="1" dirty="0"/>
          </a:p>
        </p:txBody>
      </p:sp>
      <p:sp>
        <p:nvSpPr>
          <p:cNvPr id="24" name="Rectangle 23">
            <a:extLst>
              <a:ext uri="{FF2B5EF4-FFF2-40B4-BE49-F238E27FC236}">
                <a16:creationId xmlns:a16="http://schemas.microsoft.com/office/drawing/2014/main" id="{C2B3ACA8-F3DC-46D9-8887-F97BF260D609}"/>
              </a:ext>
            </a:extLst>
          </p:cNvPr>
          <p:cNvSpPr/>
          <p:nvPr/>
        </p:nvSpPr>
        <p:spPr>
          <a:xfrm>
            <a:off x="158083" y="6113668"/>
            <a:ext cx="3259981" cy="297004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The genome of an organism is the entire genetic material of that organism. Each of your diploid body cells (not sperm, eggs or red blood cells) has one copy of your entire genome.</a:t>
            </a:r>
          </a:p>
          <a:p>
            <a:pPr algn="just"/>
            <a:r>
              <a:rPr lang="en-US" sz="1100" dirty="0"/>
              <a:t>The Human Genome Project started in 1990 and was completed in 2003. Hundreds of scientists from different universities all over the world collaborated together to determine the sequence of base pairs that made up the genome of a random man and woman. There are more than three billion of these! This was a huge moment in the history of biology, and one that showed the importance of working together and sharing scientific information.</a:t>
            </a:r>
          </a:p>
          <a:p>
            <a:pPr algn="just"/>
            <a:r>
              <a:rPr lang="en-US" sz="1100" dirty="0"/>
              <a:t>The mapping of the whole human genome has great importance for medicine. In order to exploit its secrets, it is vital that the human genome is fully understood. </a:t>
            </a:r>
          </a:p>
        </p:txBody>
      </p:sp>
      <p:sp>
        <p:nvSpPr>
          <p:cNvPr id="31" name="TextBox 30">
            <a:extLst>
              <a:ext uri="{FF2B5EF4-FFF2-40B4-BE49-F238E27FC236}">
                <a16:creationId xmlns:a16="http://schemas.microsoft.com/office/drawing/2014/main" id="{62F309C1-909C-4664-B780-4D6EF17DB617}"/>
              </a:ext>
            </a:extLst>
          </p:cNvPr>
          <p:cNvSpPr txBox="1"/>
          <p:nvPr/>
        </p:nvSpPr>
        <p:spPr>
          <a:xfrm>
            <a:off x="166672" y="5754765"/>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A2361319-3FE2-49C7-9D27-44E66D8632D5}"/>
              </a:ext>
            </a:extLst>
          </p:cNvPr>
          <p:cNvSpPr/>
          <p:nvPr/>
        </p:nvSpPr>
        <p:spPr>
          <a:xfrm>
            <a:off x="3546531" y="6246957"/>
            <a:ext cx="3285278" cy="630942"/>
          </a:xfrm>
          <a:prstGeom prst="rect">
            <a:avLst/>
          </a:prstGeom>
          <a:ln w="28575">
            <a:solidFill>
              <a:srgbClr val="00B0F0"/>
            </a:solidFill>
            <a:prstDash val="dash"/>
          </a:ln>
        </p:spPr>
        <p:txBody>
          <a:bodyPr wrap="square">
            <a:spAutoFit/>
          </a:bodyPr>
          <a:lstStyle/>
          <a:p>
            <a:pPr algn="just"/>
            <a:r>
              <a:rPr lang="en-US" sz="1100" b="1" dirty="0"/>
              <a:t>What is the human genome project?</a:t>
            </a:r>
            <a:endParaRPr lang="en-US" sz="1200" b="1" dirty="0"/>
          </a:p>
          <a:p>
            <a:pPr algn="just"/>
            <a:r>
              <a:rPr lang="en-US" sz="1200" b="1" dirty="0"/>
              <a:t>_______________________________________________________________________________</a:t>
            </a:r>
            <a:endParaRPr lang="en-GB" sz="1200" b="1" dirty="0"/>
          </a:p>
        </p:txBody>
      </p:sp>
      <p:sp>
        <p:nvSpPr>
          <p:cNvPr id="33" name="Rectangle 32">
            <a:extLst>
              <a:ext uri="{FF2B5EF4-FFF2-40B4-BE49-F238E27FC236}">
                <a16:creationId xmlns:a16="http://schemas.microsoft.com/office/drawing/2014/main" id="{F57CE7BB-8186-4FA7-866B-EA81D06754E8}"/>
              </a:ext>
            </a:extLst>
          </p:cNvPr>
          <p:cNvSpPr/>
          <p:nvPr/>
        </p:nvSpPr>
        <p:spPr>
          <a:xfrm>
            <a:off x="3532849" y="7001598"/>
            <a:ext cx="3273663" cy="1938992"/>
          </a:xfrm>
          <a:prstGeom prst="rect">
            <a:avLst/>
          </a:prstGeom>
          <a:ln w="28575">
            <a:solidFill>
              <a:srgbClr val="FFFF00"/>
            </a:solidFill>
            <a:prstDash val="solid"/>
          </a:ln>
        </p:spPr>
        <p:txBody>
          <a:bodyPr wrap="square">
            <a:spAutoFit/>
          </a:bodyPr>
          <a:lstStyle/>
          <a:p>
            <a:pPr algn="just"/>
            <a:r>
              <a:rPr lang="en-US" sz="1200" b="1" dirty="0"/>
              <a:t>Describe what we can find out from the human genome project</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Tree>
    <p:extLst>
      <p:ext uri="{BB962C8B-B14F-4D97-AF65-F5344CB8AC3E}">
        <p14:creationId xmlns:p14="http://schemas.microsoft.com/office/powerpoint/2010/main" val="3322121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314</TotalTime>
  <Words>433</Words>
  <Application>Microsoft Office PowerPoint</Application>
  <PresentationFormat>On-screen Show (4:3)</PresentationFormat>
  <Paragraphs>29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DNA &amp; the Genome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Uses of Electromagnets</dc:title>
  <dc:creator>Chalky Chalk</dc:creator>
  <cp:lastModifiedBy>Chalky Chalk</cp:lastModifiedBy>
  <cp:revision>22</cp:revision>
  <dcterms:created xsi:type="dcterms:W3CDTF">2019-02-03T13:21:01Z</dcterms:created>
  <dcterms:modified xsi:type="dcterms:W3CDTF">2019-03-12T16:42:06Z</dcterms:modified>
</cp:coreProperties>
</file>