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Lst>
  <p:sldSz cy="9144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 roundtripDataSignature="AMtx7mjXU9Z0FY7o/k3gObLq4UpUNt7r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514350" y="1496484"/>
            <a:ext cx="5829300" cy="318346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857250" y="4802717"/>
            <a:ext cx="5143500" cy="220768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4" name="Google Shape;14;p3"/>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71488" y="486836"/>
            <a:ext cx="5915025" cy="17674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471488" y="2434167"/>
            <a:ext cx="5915025" cy="5801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 name="Google Shape;20;p4"/>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467916" y="2279653"/>
            <a:ext cx="5915025" cy="380364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467916" y="6119286"/>
            <a:ext cx="5915025" cy="200024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6" name="Google Shape;26;p5"/>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71488" y="486836"/>
            <a:ext cx="5915025" cy="17674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471488" y="2434167"/>
            <a:ext cx="2914650" cy="5801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 name="Google Shape;32;p6"/>
          <p:cNvSpPr txBox="1"/>
          <p:nvPr>
            <p:ph idx="2" type="body"/>
          </p:nvPr>
        </p:nvSpPr>
        <p:spPr>
          <a:xfrm>
            <a:off x="3471863" y="2434167"/>
            <a:ext cx="2914650" cy="5801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 name="Google Shape;33;p6"/>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72381" y="486836"/>
            <a:ext cx="5915025" cy="17674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472381" y="2241551"/>
            <a:ext cx="2901255" cy="109854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39" name="Google Shape;39;p7"/>
          <p:cNvSpPr txBox="1"/>
          <p:nvPr>
            <p:ph idx="2" type="body"/>
          </p:nvPr>
        </p:nvSpPr>
        <p:spPr>
          <a:xfrm>
            <a:off x="472381" y="3340100"/>
            <a:ext cx="2901255" cy="4912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0" name="Google Shape;40;p7"/>
          <p:cNvSpPr txBox="1"/>
          <p:nvPr>
            <p:ph idx="3" type="body"/>
          </p:nvPr>
        </p:nvSpPr>
        <p:spPr>
          <a:xfrm>
            <a:off x="3471863" y="2241551"/>
            <a:ext cx="2915543" cy="109854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1" name="Google Shape;41;p7"/>
          <p:cNvSpPr txBox="1"/>
          <p:nvPr>
            <p:ph idx="4" type="body"/>
          </p:nvPr>
        </p:nvSpPr>
        <p:spPr>
          <a:xfrm>
            <a:off x="3471863" y="3340100"/>
            <a:ext cx="2915543" cy="491278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 name="Google Shape;42;p7"/>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71488" y="486836"/>
            <a:ext cx="5915025" cy="17674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72381" y="609600"/>
            <a:ext cx="2211884" cy="2133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2915543" y="1316569"/>
            <a:ext cx="3471863" cy="649816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57" name="Google Shape;57;p10"/>
          <p:cNvSpPr txBox="1"/>
          <p:nvPr>
            <p:ph idx="2" type="body"/>
          </p:nvPr>
        </p:nvSpPr>
        <p:spPr>
          <a:xfrm>
            <a:off x="472381" y="2743200"/>
            <a:ext cx="2211884" cy="508211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8" name="Google Shape;58;p10"/>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472381" y="609600"/>
            <a:ext cx="2211884" cy="2133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2915543" y="1316569"/>
            <a:ext cx="3471863" cy="649816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75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64" name="Google Shape;64;p11"/>
          <p:cNvSpPr txBox="1"/>
          <p:nvPr>
            <p:ph idx="1" type="body"/>
          </p:nvPr>
        </p:nvSpPr>
        <p:spPr>
          <a:xfrm>
            <a:off x="472381" y="2743200"/>
            <a:ext cx="2211884" cy="508211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5" name="Google Shape;65;p11"/>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71488" y="486836"/>
            <a:ext cx="5915025" cy="17674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528108" y="2377546"/>
            <a:ext cx="5801784"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1" name="Google Shape;71;p12"/>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772576" y="3622015"/>
            <a:ext cx="774911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1227799" y="2186121"/>
            <a:ext cx="774911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13"/>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71488" y="486836"/>
            <a:ext cx="5915025" cy="1767417"/>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471488" y="2434167"/>
            <a:ext cx="5915025" cy="580178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71488" y="8475136"/>
            <a:ext cx="1543050" cy="486833"/>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2271713" y="8475136"/>
            <a:ext cx="2314575" cy="48683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4843463" y="8475136"/>
            <a:ext cx="1543050" cy="486833"/>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45720" y="-731990"/>
            <a:ext cx="6858000" cy="124562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0B050"/>
              </a:buClr>
              <a:buSzPts val="2000"/>
              <a:buFont typeface="Comic Sans MS"/>
              <a:buNone/>
            </a:pPr>
            <a:r>
              <a:rPr b="1" lang="en-US" sz="2000">
                <a:solidFill>
                  <a:srgbClr val="00B050"/>
                </a:solidFill>
                <a:latin typeface="Comic Sans MS"/>
                <a:ea typeface="Comic Sans MS"/>
                <a:cs typeface="Comic Sans MS"/>
                <a:sym typeface="Comic Sans MS"/>
              </a:rPr>
              <a:t>DNA Practice Question</a:t>
            </a:r>
            <a:endParaRPr/>
          </a:p>
        </p:txBody>
      </p:sp>
      <p:sp>
        <p:nvSpPr>
          <p:cNvPr id="85" name="Google Shape;85;p1"/>
          <p:cNvSpPr txBox="1"/>
          <p:nvPr/>
        </p:nvSpPr>
        <p:spPr>
          <a:xfrm>
            <a:off x="4684734" y="0"/>
            <a:ext cx="2173266" cy="523220"/>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Specification Link:</a:t>
            </a:r>
            <a:endParaRPr/>
          </a:p>
          <a:p>
            <a:pPr indent="0" lvl="0" marL="0" marR="0" rtl="0" algn="l">
              <a:spcBef>
                <a:spcPts val="0"/>
              </a:spcBef>
              <a:spcAft>
                <a:spcPts val="0"/>
              </a:spcAft>
              <a:buNone/>
            </a:pPr>
            <a:r>
              <a:rPr b="0" i="0" lang="en-US" sz="1200" u="none" cap="none" strike="noStrike">
                <a:solidFill>
                  <a:srgbClr val="000000"/>
                </a:solidFill>
                <a:latin typeface="Calibri"/>
                <a:ea typeface="Calibri"/>
                <a:cs typeface="Calibri"/>
                <a:sym typeface="Calibri"/>
              </a:rPr>
              <a:t>Biological Molecules</a:t>
            </a:r>
            <a:endParaRPr/>
          </a:p>
        </p:txBody>
      </p:sp>
      <p:sp>
        <p:nvSpPr>
          <p:cNvPr id="86" name="Google Shape;86;p1"/>
          <p:cNvSpPr txBox="1"/>
          <p:nvPr/>
        </p:nvSpPr>
        <p:spPr>
          <a:xfrm>
            <a:off x="97239" y="523221"/>
            <a:ext cx="3184580" cy="276999"/>
          </a:xfrm>
          <a:prstGeom prst="rect">
            <a:avLst/>
          </a:prstGeom>
          <a:gradFill>
            <a:gsLst>
              <a:gs pos="0">
                <a:srgbClr val="FFAA87"/>
              </a:gs>
              <a:gs pos="50000">
                <a:srgbClr val="FFC9B5"/>
              </a:gs>
              <a:gs pos="100000">
                <a:srgbClr val="FFE3DB"/>
              </a:gs>
            </a:gsLst>
            <a:lin ang="2700000" scaled="0"/>
          </a:gradFill>
          <a:ln cap="flat" cmpd="sng" w="3810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00" u="none" cap="none" strike="noStrike">
                <a:solidFill>
                  <a:srgbClr val="000000"/>
                </a:solidFill>
                <a:latin typeface="Calibri"/>
                <a:ea typeface="Calibri"/>
                <a:cs typeface="Calibri"/>
                <a:sym typeface="Calibri"/>
              </a:rPr>
              <a:t>Highlight key words in the information below:</a:t>
            </a:r>
            <a:endParaRPr b="1" i="0" sz="1200" u="none" cap="none" strike="noStrike">
              <a:solidFill>
                <a:srgbClr val="000000"/>
              </a:solidFill>
              <a:latin typeface="Calibri"/>
              <a:ea typeface="Calibri"/>
              <a:cs typeface="Calibri"/>
              <a:sym typeface="Calibri"/>
            </a:endParaRPr>
          </a:p>
        </p:txBody>
      </p:sp>
      <p:sp>
        <p:nvSpPr>
          <p:cNvPr id="87" name="Google Shape;87;p1"/>
          <p:cNvSpPr/>
          <p:nvPr/>
        </p:nvSpPr>
        <p:spPr>
          <a:xfrm>
            <a:off x="97238" y="911557"/>
            <a:ext cx="4073453" cy="1107996"/>
          </a:xfrm>
          <a:prstGeom prst="rect">
            <a:avLst/>
          </a:prstGeom>
          <a:gradFill>
            <a:gsLst>
              <a:gs pos="0">
                <a:srgbClr val="FFFF7E"/>
              </a:gs>
              <a:gs pos="50000">
                <a:srgbClr val="FFFFB1"/>
              </a:gs>
              <a:gs pos="100000">
                <a:srgbClr val="FFFFD9"/>
              </a:gs>
            </a:gsLst>
            <a:lin ang="2700000" scaled="0"/>
          </a:gradFill>
          <a:ln cap="flat" cmpd="sng" w="2857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100" u="none" cap="none" strike="noStrike">
                <a:solidFill>
                  <a:schemeClr val="dk1"/>
                </a:solidFill>
                <a:latin typeface="Calibri"/>
                <a:ea typeface="Calibri"/>
                <a:cs typeface="Calibri"/>
                <a:sym typeface="Calibri"/>
              </a:rPr>
              <a:t>DNA is a nucleic acid. Nucleic acids are biological macromolecules containing oxygen, hydrogen, carbon, nitrogen and phosphorus. There are two types of nucleic acids: ribonucleic acid (RNA) and deoxyribonucleic acid (DNA). Nucleic acids are made up of basic units called nucleotides, which bind together with covalent bonds to form a polynucleotide or the nucleic acid.</a:t>
            </a:r>
            <a:endParaRPr/>
          </a:p>
        </p:txBody>
      </p:sp>
      <p:sp>
        <p:nvSpPr>
          <p:cNvPr id="88" name="Google Shape;88;p1"/>
          <p:cNvSpPr/>
          <p:nvPr/>
        </p:nvSpPr>
        <p:spPr>
          <a:xfrm>
            <a:off x="3016700" y="420945"/>
            <a:ext cx="410230" cy="542079"/>
          </a:xfrm>
          <a:prstGeom prst="downArrow">
            <a:avLst>
              <a:gd fmla="val 43493" name="adj1"/>
              <a:gd fmla="val 46977"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a:off x="125231" y="2130890"/>
            <a:ext cx="4045460" cy="1938992"/>
          </a:xfrm>
          <a:prstGeom prst="rect">
            <a:avLst/>
          </a:prstGeom>
          <a:noFill/>
          <a:ln cap="flat" cmpd="sng" w="28575">
            <a:solidFill>
              <a:srgbClr val="00B0F0"/>
            </a:solidFill>
            <a:prstDash val="dash"/>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The diagram shows the structure of a nucleotide.  Identify the key features and describe it’s structure.</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b="1" i="0" sz="1200" u="none" cap="none" strike="noStrike">
              <a:solidFill>
                <a:schemeClr val="dk1"/>
              </a:solidFill>
              <a:latin typeface="Calibri"/>
              <a:ea typeface="Calibri"/>
              <a:cs typeface="Calibri"/>
              <a:sym typeface="Calibri"/>
            </a:endParaRPr>
          </a:p>
        </p:txBody>
      </p:sp>
      <p:sp>
        <p:nvSpPr>
          <p:cNvPr id="90" name="Google Shape;90;p1"/>
          <p:cNvSpPr/>
          <p:nvPr/>
        </p:nvSpPr>
        <p:spPr>
          <a:xfrm>
            <a:off x="125231" y="4181219"/>
            <a:ext cx="4045460" cy="1200329"/>
          </a:xfrm>
          <a:prstGeom prst="rect">
            <a:avLst/>
          </a:prstGeom>
          <a:noFill/>
          <a:ln cap="flat" cmpd="sng" w="28575">
            <a:solidFill>
              <a:srgbClr val="00B0F0"/>
            </a:solidFill>
            <a:prstDash val="dash"/>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Summaries how nucleotides join together</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__________________________________________________________________________________________________________________________________________________________________________________________________________________________________________________________</a:t>
            </a:r>
            <a:endParaRPr b="1" i="0" sz="1200" u="none" cap="none" strike="noStrike">
              <a:solidFill>
                <a:schemeClr val="dk1"/>
              </a:solidFill>
              <a:latin typeface="Calibri"/>
              <a:ea typeface="Calibri"/>
              <a:cs typeface="Calibri"/>
              <a:sym typeface="Calibri"/>
            </a:endParaRPr>
          </a:p>
        </p:txBody>
      </p:sp>
      <p:sp>
        <p:nvSpPr>
          <p:cNvPr id="91" name="Google Shape;91;p1"/>
          <p:cNvSpPr/>
          <p:nvPr/>
        </p:nvSpPr>
        <p:spPr>
          <a:xfrm>
            <a:off x="4351555" y="2448342"/>
            <a:ext cx="2381214" cy="2970044"/>
          </a:xfrm>
          <a:prstGeom prst="rect">
            <a:avLst/>
          </a:prstGeom>
          <a:gradFill>
            <a:gsLst>
              <a:gs pos="0">
                <a:srgbClr val="FFFF7E"/>
              </a:gs>
              <a:gs pos="50000">
                <a:srgbClr val="FFFFB1"/>
              </a:gs>
              <a:gs pos="100000">
                <a:srgbClr val="FFFFD9"/>
              </a:gs>
            </a:gsLst>
            <a:lin ang="2700000" scaled="0"/>
          </a:gradFill>
          <a:ln cap="flat" cmpd="sng" w="2857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100" u="none" cap="none" strike="noStrike">
                <a:solidFill>
                  <a:schemeClr val="dk1"/>
                </a:solidFill>
                <a:latin typeface="Calibri"/>
                <a:ea typeface="Calibri"/>
                <a:cs typeface="Calibri"/>
                <a:sym typeface="Calibri"/>
              </a:rPr>
              <a:t>When the nucleotides are linked together in a strand of DNA, the phosphate group attached to the 5′ (pronounced ‘five prime’) carbon of the deoxyribose sugar of one nucleotide becomes joined to the 3′ carbon on the sugar of an adjacent nucleotide. The strand in which the sugar alternates with phosphate is called a sugar-phosphate backbone. The backbone is not symmetrical. It has a definite orientation, with a free 3` hydroxyl group at one end and a free 5` phosphate group at the other end. The purine and pyrimidine bases stick out to one side of the sugar-phosphate backbone.</a:t>
            </a:r>
            <a:endParaRPr/>
          </a:p>
        </p:txBody>
      </p:sp>
      <p:pic>
        <p:nvPicPr>
          <p:cNvPr descr="Image result for nucleotides" id="92" name="Google Shape;92;p1"/>
          <p:cNvPicPr preferRelativeResize="0"/>
          <p:nvPr/>
        </p:nvPicPr>
        <p:blipFill rotWithShape="1">
          <a:blip r:embed="rId3">
            <a:alphaModFix/>
          </a:blip>
          <a:srcRect b="0" l="0" r="0" t="0"/>
          <a:stretch/>
        </p:blipFill>
        <p:spPr>
          <a:xfrm>
            <a:off x="4351555" y="543317"/>
            <a:ext cx="2239499" cy="1844476"/>
          </a:xfrm>
          <a:prstGeom prst="rect">
            <a:avLst/>
          </a:prstGeom>
          <a:noFill/>
          <a:ln>
            <a:noFill/>
          </a:ln>
        </p:spPr>
      </p:pic>
      <p:sp>
        <p:nvSpPr>
          <p:cNvPr id="93" name="Google Shape;93;p1"/>
          <p:cNvSpPr/>
          <p:nvPr/>
        </p:nvSpPr>
        <p:spPr>
          <a:xfrm>
            <a:off x="125230" y="5492885"/>
            <a:ext cx="2891469" cy="3477875"/>
          </a:xfrm>
          <a:prstGeom prst="rect">
            <a:avLst/>
          </a:prstGeom>
          <a:gradFill>
            <a:gsLst>
              <a:gs pos="0">
                <a:srgbClr val="FFFF7E"/>
              </a:gs>
              <a:gs pos="50000">
                <a:srgbClr val="FFFFB1"/>
              </a:gs>
              <a:gs pos="100000">
                <a:srgbClr val="FFFFD9"/>
              </a:gs>
            </a:gsLst>
            <a:lin ang="2700000" scaled="0"/>
          </a:gradFill>
          <a:ln cap="flat" cmpd="sng" w="2857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100" u="none" cap="none" strike="noStrike">
                <a:solidFill>
                  <a:schemeClr val="dk1"/>
                </a:solidFill>
                <a:latin typeface="Calibri"/>
                <a:ea typeface="Calibri"/>
                <a:cs typeface="Calibri"/>
                <a:sym typeface="Calibri"/>
              </a:rPr>
              <a:t>DNA Replication:</a:t>
            </a:r>
            <a:endParaRPr/>
          </a:p>
          <a:p>
            <a:pPr indent="-171450" lvl="0" marL="171450" marR="0" rtl="0" algn="just">
              <a:spcBef>
                <a:spcPts val="0"/>
              </a:spcBef>
              <a:spcAft>
                <a:spcPts val="0"/>
              </a:spcAft>
              <a:buClr>
                <a:schemeClr val="dk1"/>
              </a:buClr>
              <a:buSzPts val="1100"/>
              <a:buFont typeface="Arial"/>
              <a:buChar char="•"/>
            </a:pPr>
            <a:r>
              <a:rPr b="0" i="0" lang="en-US" sz="1100" u="none" cap="none" strike="noStrike">
                <a:solidFill>
                  <a:schemeClr val="dk1"/>
                </a:solidFill>
                <a:latin typeface="Calibri"/>
                <a:ea typeface="Calibri"/>
                <a:cs typeface="Calibri"/>
                <a:sym typeface="Calibri"/>
              </a:rPr>
              <a:t>DNA has to be accurately copied during cell division to propagate the information to daughter cells</a:t>
            </a:r>
            <a:endParaRPr/>
          </a:p>
          <a:p>
            <a:pPr indent="-171450" lvl="0" marL="171450" marR="0" rtl="0" algn="just">
              <a:spcBef>
                <a:spcPts val="0"/>
              </a:spcBef>
              <a:spcAft>
                <a:spcPts val="0"/>
              </a:spcAft>
              <a:buClr>
                <a:schemeClr val="dk1"/>
              </a:buClr>
              <a:buSzPts val="1100"/>
              <a:buFont typeface="Arial"/>
              <a:buChar char="•"/>
            </a:pPr>
            <a:r>
              <a:rPr b="0" i="0" lang="en-US" sz="1100" u="none" cap="none" strike="noStrike">
                <a:solidFill>
                  <a:schemeClr val="dk1"/>
                </a:solidFill>
                <a:latin typeface="Calibri"/>
                <a:ea typeface="Calibri"/>
                <a:cs typeface="Calibri"/>
                <a:sym typeface="Calibri"/>
              </a:rPr>
              <a:t>DNA replication occurs through a semiconservative mechanism, because each new molecule is made up of one old strand and one new strand.</a:t>
            </a:r>
            <a:endParaRPr/>
          </a:p>
          <a:p>
            <a:pPr indent="-171450" lvl="0" marL="171450" marR="0" rtl="0" algn="just">
              <a:spcBef>
                <a:spcPts val="0"/>
              </a:spcBef>
              <a:spcAft>
                <a:spcPts val="0"/>
              </a:spcAft>
              <a:buClr>
                <a:schemeClr val="dk1"/>
              </a:buClr>
              <a:buSzPts val="1100"/>
              <a:buFont typeface="Arial"/>
              <a:buChar char="•"/>
            </a:pPr>
            <a:r>
              <a:rPr b="0" i="0" lang="en-US" sz="1100" u="none" cap="none" strike="noStrike">
                <a:solidFill>
                  <a:schemeClr val="dk1"/>
                </a:solidFill>
                <a:latin typeface="Calibri"/>
                <a:ea typeface="Calibri"/>
                <a:cs typeface="Calibri"/>
                <a:sym typeface="Calibri"/>
              </a:rPr>
              <a:t>DNA replication involves various enzymes</a:t>
            </a:r>
            <a:endParaRPr/>
          </a:p>
          <a:p>
            <a:pPr indent="-171450" lvl="0" marL="171450" marR="0" rtl="0" algn="just">
              <a:spcBef>
                <a:spcPts val="0"/>
              </a:spcBef>
              <a:spcAft>
                <a:spcPts val="0"/>
              </a:spcAft>
              <a:buClr>
                <a:schemeClr val="dk1"/>
              </a:buClr>
              <a:buSzPts val="1100"/>
              <a:buFont typeface="Arial"/>
              <a:buChar char="•"/>
            </a:pPr>
            <a:r>
              <a:rPr b="0" i="0" lang="en-US" sz="1100" u="none" cap="none" strike="noStrike">
                <a:solidFill>
                  <a:schemeClr val="dk1"/>
                </a:solidFill>
                <a:latin typeface="Calibri"/>
                <a:ea typeface="Calibri"/>
                <a:cs typeface="Calibri"/>
                <a:sym typeface="Calibri"/>
              </a:rPr>
              <a:t>DNA helicase separates the strands to allow them to be copied. DNA polymerase synthesises new DNA from each strand</a:t>
            </a:r>
            <a:endParaRPr/>
          </a:p>
          <a:p>
            <a:pPr indent="-171450" lvl="0" marL="171450" marR="0" rtl="0" algn="just">
              <a:spcBef>
                <a:spcPts val="0"/>
              </a:spcBef>
              <a:spcAft>
                <a:spcPts val="0"/>
              </a:spcAft>
              <a:buClr>
                <a:schemeClr val="dk1"/>
              </a:buClr>
              <a:buSzPts val="1100"/>
              <a:buFont typeface="Arial"/>
              <a:buChar char="•"/>
            </a:pPr>
            <a:r>
              <a:rPr b="0" i="0" lang="en-US" sz="1100" u="none" cap="none" strike="noStrike">
                <a:solidFill>
                  <a:schemeClr val="dk1"/>
                </a:solidFill>
                <a:latin typeface="Calibri"/>
                <a:ea typeface="Calibri"/>
                <a:cs typeface="Calibri"/>
                <a:sym typeface="Calibri"/>
              </a:rPr>
              <a:t>This occurs via two mechanisms: one strand is synthesised by leading strand synthesis which is continuous, and the other strand is made by lagging strand synthesis which requires discontinuous synthesis of smaller fragments</a:t>
            </a:r>
            <a:endParaRPr/>
          </a:p>
          <a:p>
            <a:pPr indent="-171450" lvl="0" marL="171450" marR="0" rtl="0" algn="just">
              <a:spcBef>
                <a:spcPts val="0"/>
              </a:spcBef>
              <a:spcAft>
                <a:spcPts val="0"/>
              </a:spcAft>
              <a:buClr>
                <a:schemeClr val="dk1"/>
              </a:buClr>
              <a:buSzPts val="1100"/>
              <a:buFont typeface="Arial"/>
              <a:buChar char="•"/>
            </a:pPr>
            <a:r>
              <a:rPr b="0" i="0" lang="en-US" sz="1100" u="none" cap="none" strike="noStrike">
                <a:solidFill>
                  <a:schemeClr val="dk1"/>
                </a:solidFill>
                <a:latin typeface="Calibri"/>
                <a:ea typeface="Calibri"/>
                <a:cs typeface="Calibri"/>
                <a:sym typeface="Calibri"/>
              </a:rPr>
              <a:t>The gaps are filled in and the DNA is glued back together by DNA ligase</a:t>
            </a:r>
            <a:endParaRPr/>
          </a:p>
        </p:txBody>
      </p:sp>
      <p:sp>
        <p:nvSpPr>
          <p:cNvPr id="94" name="Google Shape;94;p1"/>
          <p:cNvSpPr/>
          <p:nvPr/>
        </p:nvSpPr>
        <p:spPr>
          <a:xfrm>
            <a:off x="3165529" y="5529723"/>
            <a:ext cx="3567240" cy="630942"/>
          </a:xfrm>
          <a:prstGeom prst="rect">
            <a:avLst/>
          </a:prstGeom>
          <a:noFill/>
          <a:ln cap="flat" cmpd="sng" w="28575">
            <a:solidFill>
              <a:srgbClr val="FFFF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100" u="none" cap="none" strike="noStrike">
                <a:solidFill>
                  <a:schemeClr val="dk1"/>
                </a:solidFill>
                <a:latin typeface="Calibri"/>
                <a:ea typeface="Calibri"/>
                <a:cs typeface="Calibri"/>
                <a:sym typeface="Calibri"/>
              </a:rPr>
              <a:t> </a:t>
            </a:r>
            <a:r>
              <a:rPr b="0" i="0" lang="en-US" sz="1100" u="none" cap="none" strike="noStrike">
                <a:solidFill>
                  <a:schemeClr val="dk1"/>
                </a:solidFill>
                <a:latin typeface="Calibri"/>
                <a:ea typeface="Calibri"/>
                <a:cs typeface="Calibri"/>
                <a:sym typeface="Calibri"/>
              </a:rPr>
              <a:t>Why does DNA need to be replicated?</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________________________________________________________________________________________</a:t>
            </a:r>
            <a:endParaRPr b="1" i="0" sz="1200" u="none" cap="none" strike="noStrike">
              <a:solidFill>
                <a:schemeClr val="dk1"/>
              </a:solidFill>
              <a:latin typeface="Calibri"/>
              <a:ea typeface="Calibri"/>
              <a:cs typeface="Calibri"/>
              <a:sym typeface="Calibri"/>
            </a:endParaRPr>
          </a:p>
        </p:txBody>
      </p:sp>
      <p:sp>
        <p:nvSpPr>
          <p:cNvPr id="95" name="Google Shape;95;p1"/>
          <p:cNvSpPr/>
          <p:nvPr/>
        </p:nvSpPr>
        <p:spPr>
          <a:xfrm>
            <a:off x="3165529" y="6272002"/>
            <a:ext cx="3567240" cy="630942"/>
          </a:xfrm>
          <a:prstGeom prst="rect">
            <a:avLst/>
          </a:prstGeom>
          <a:noFill/>
          <a:ln cap="flat" cmpd="sng" w="28575">
            <a:solidFill>
              <a:srgbClr val="FFFF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100" u="none" cap="none" strike="noStrike">
                <a:solidFill>
                  <a:schemeClr val="dk1"/>
                </a:solidFill>
                <a:latin typeface="Calibri"/>
                <a:ea typeface="Calibri"/>
                <a:cs typeface="Calibri"/>
                <a:sym typeface="Calibri"/>
              </a:rPr>
              <a:t> </a:t>
            </a:r>
            <a:r>
              <a:rPr b="0" i="0" lang="en-US" sz="1100" u="none" cap="none" strike="noStrike">
                <a:solidFill>
                  <a:schemeClr val="dk1"/>
                </a:solidFill>
                <a:latin typeface="Calibri"/>
                <a:ea typeface="Calibri"/>
                <a:cs typeface="Calibri"/>
                <a:sym typeface="Calibri"/>
              </a:rPr>
              <a:t>What enzymes are involved in DNA replication?</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________________________________________________________________________________________</a:t>
            </a:r>
            <a:endParaRPr b="1" i="0" sz="1200" u="none" cap="none" strike="noStrike">
              <a:solidFill>
                <a:schemeClr val="dk1"/>
              </a:solidFill>
              <a:latin typeface="Calibri"/>
              <a:ea typeface="Calibri"/>
              <a:cs typeface="Calibri"/>
              <a:sym typeface="Calibri"/>
            </a:endParaRPr>
          </a:p>
        </p:txBody>
      </p:sp>
      <p:sp>
        <p:nvSpPr>
          <p:cNvPr id="96" name="Google Shape;96;p1"/>
          <p:cNvSpPr/>
          <p:nvPr/>
        </p:nvSpPr>
        <p:spPr>
          <a:xfrm>
            <a:off x="3165529" y="7035645"/>
            <a:ext cx="3567240" cy="630942"/>
          </a:xfrm>
          <a:prstGeom prst="rect">
            <a:avLst/>
          </a:prstGeom>
          <a:noFill/>
          <a:ln cap="flat" cmpd="sng" w="28575">
            <a:solidFill>
              <a:srgbClr val="FFFF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100" u="none" cap="none" strike="noStrike">
                <a:solidFill>
                  <a:schemeClr val="dk1"/>
                </a:solidFill>
                <a:latin typeface="Calibri"/>
                <a:ea typeface="Calibri"/>
                <a:cs typeface="Calibri"/>
                <a:sym typeface="Calibri"/>
              </a:rPr>
              <a:t> </a:t>
            </a:r>
            <a:r>
              <a:rPr b="0" i="0" lang="en-US" sz="1100" u="none" cap="none" strike="noStrike">
                <a:solidFill>
                  <a:schemeClr val="dk1"/>
                </a:solidFill>
                <a:latin typeface="Calibri"/>
                <a:ea typeface="Calibri"/>
                <a:cs typeface="Calibri"/>
                <a:sym typeface="Calibri"/>
              </a:rPr>
              <a:t>What mechanisms are used to replicate DNA</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________________________________________________________________________________________</a:t>
            </a:r>
            <a:endParaRPr b="1" i="0" sz="1200" u="none" cap="none" strike="noStrike">
              <a:solidFill>
                <a:schemeClr val="dk1"/>
              </a:solidFill>
              <a:latin typeface="Calibri"/>
              <a:ea typeface="Calibri"/>
              <a:cs typeface="Calibri"/>
              <a:sym typeface="Calibri"/>
            </a:endParaRPr>
          </a:p>
        </p:txBody>
      </p:sp>
      <p:sp>
        <p:nvSpPr>
          <p:cNvPr id="97" name="Google Shape;97;p1"/>
          <p:cNvSpPr/>
          <p:nvPr/>
        </p:nvSpPr>
        <p:spPr>
          <a:xfrm>
            <a:off x="3165529" y="7799288"/>
            <a:ext cx="3567240" cy="630942"/>
          </a:xfrm>
          <a:prstGeom prst="rect">
            <a:avLst/>
          </a:prstGeom>
          <a:noFill/>
          <a:ln cap="flat" cmpd="sng" w="28575">
            <a:solidFill>
              <a:srgbClr val="FFFF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100" u="none" cap="none" strike="noStrike">
                <a:solidFill>
                  <a:schemeClr val="dk1"/>
                </a:solidFill>
                <a:latin typeface="Calibri"/>
                <a:ea typeface="Calibri"/>
                <a:cs typeface="Calibri"/>
                <a:sym typeface="Calibri"/>
              </a:rPr>
              <a:t> </a:t>
            </a:r>
            <a:r>
              <a:rPr b="0" i="0" lang="en-US" sz="1100" u="none" cap="none" strike="noStrike">
                <a:solidFill>
                  <a:schemeClr val="dk1"/>
                </a:solidFill>
                <a:latin typeface="Calibri"/>
                <a:ea typeface="Calibri"/>
                <a:cs typeface="Calibri"/>
                <a:sym typeface="Calibri"/>
              </a:rPr>
              <a:t>What enzyme sticks DNA together?</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________________________________________________________________________________________</a:t>
            </a:r>
            <a:endParaRPr b="1" i="0" sz="1200" u="none" cap="none" strike="noStrike">
              <a:solidFill>
                <a:schemeClr val="dk1"/>
              </a:solidFill>
              <a:latin typeface="Calibri"/>
              <a:ea typeface="Calibri"/>
              <a:cs typeface="Calibri"/>
              <a:sym typeface="Calibri"/>
            </a:endParaRPr>
          </a:p>
        </p:txBody>
      </p:sp>
      <p:sp>
        <p:nvSpPr>
          <p:cNvPr id="98" name="Google Shape;98;p1"/>
          <p:cNvSpPr/>
          <p:nvPr/>
        </p:nvSpPr>
        <p:spPr>
          <a:xfrm>
            <a:off x="3165504" y="8562958"/>
            <a:ext cx="3567300" cy="446400"/>
          </a:xfrm>
          <a:prstGeom prst="rect">
            <a:avLst/>
          </a:prstGeom>
          <a:noFill/>
          <a:ln cap="flat" cmpd="sng" w="28575">
            <a:solidFill>
              <a:srgbClr val="FFFF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1100" u="none" cap="none" strike="noStrike">
                <a:solidFill>
                  <a:schemeClr val="dk1"/>
                </a:solidFill>
                <a:latin typeface="Calibri"/>
                <a:ea typeface="Calibri"/>
                <a:cs typeface="Calibri"/>
                <a:sym typeface="Calibri"/>
              </a:rPr>
              <a:t> </a:t>
            </a:r>
            <a:r>
              <a:rPr b="0" i="0" lang="en-US" sz="1100" u="none" cap="none" strike="noStrike">
                <a:solidFill>
                  <a:schemeClr val="dk1"/>
                </a:solidFill>
                <a:latin typeface="Calibri"/>
                <a:ea typeface="Calibri"/>
                <a:cs typeface="Calibri"/>
                <a:sym typeface="Calibri"/>
              </a:rPr>
              <a:t>What enzyme separates DNA?</a:t>
            </a:r>
            <a:endParaRPr/>
          </a:p>
          <a:p>
            <a:pPr indent="0" lvl="0" marL="0" marR="0" rtl="0" algn="just">
              <a:spcBef>
                <a:spcPts val="0"/>
              </a:spcBef>
              <a:spcAft>
                <a:spcPts val="0"/>
              </a:spcAft>
              <a:buNone/>
            </a:pPr>
            <a:r>
              <a:rPr b="1" i="0" lang="en-US" sz="1200" u="none" cap="none" strike="noStrike">
                <a:solidFill>
                  <a:schemeClr val="dk1"/>
                </a:solidFill>
                <a:latin typeface="Calibri"/>
                <a:ea typeface="Calibri"/>
                <a:cs typeface="Calibri"/>
                <a:sym typeface="Calibri"/>
              </a:rPr>
              <a:t>____________________________________________</a:t>
            </a:r>
            <a:endParaRPr b="1" i="0" sz="12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2019-02-02T18:17:28Z</dcterms:created>
  <dc:creator>Chalky Chalk</dc:creator>
</cp:coreProperties>
</file>