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7" r:id="rId2"/>
  </p:sldIdLst>
  <p:sldSz cx="6858000" cy="9144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75" autoAdjust="0"/>
    <p:restoredTop sz="94660"/>
  </p:normalViewPr>
  <p:slideViewPr>
    <p:cSldViewPr snapToGrid="0">
      <p:cViewPr varScale="1">
        <p:scale>
          <a:sx n="51" d="100"/>
          <a:sy n="51" d="100"/>
        </p:scale>
        <p:origin x="1368" y="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496484"/>
            <a:ext cx="5829300" cy="3183467"/>
          </a:xfrm>
        </p:spPr>
        <p:txBody>
          <a:bodyPr anchor="b"/>
          <a:lstStyle>
            <a:lvl1pPr algn="ctr">
              <a:defRPr sz="4500"/>
            </a:lvl1pPr>
          </a:lstStyle>
          <a:p>
            <a:r>
              <a:rPr lang="en-US"/>
              <a:t>Click to edit Master title style</a:t>
            </a:r>
            <a:endParaRPr lang="en-US" dirty="0"/>
          </a:p>
        </p:txBody>
      </p:sp>
      <p:sp>
        <p:nvSpPr>
          <p:cNvPr id="3" name="Subtitle 2"/>
          <p:cNvSpPr>
            <a:spLocks noGrp="1"/>
          </p:cNvSpPr>
          <p:nvPr>
            <p:ph type="subTitle" idx="1"/>
          </p:nvPr>
        </p:nvSpPr>
        <p:spPr>
          <a:xfrm>
            <a:off x="857250" y="4802717"/>
            <a:ext cx="5143500" cy="2207683"/>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34446A7C-30C4-450A-B100-EA9B476F5072}" type="datetimeFigureOut">
              <a:rPr lang="en-GB" smtClean="0"/>
              <a:t>07/04/2020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97E9450-E261-468F-80E9-2C591225FDBD}" type="slidenum">
              <a:rPr lang="en-GB" smtClean="0"/>
              <a:t>‹#›</a:t>
            </a:fld>
            <a:endParaRPr lang="en-GB"/>
          </a:p>
        </p:txBody>
      </p:sp>
    </p:spTree>
    <p:extLst>
      <p:ext uri="{BB962C8B-B14F-4D97-AF65-F5344CB8AC3E}">
        <p14:creationId xmlns:p14="http://schemas.microsoft.com/office/powerpoint/2010/main" val="393372107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4446A7C-30C4-450A-B100-EA9B476F5072}" type="datetimeFigureOut">
              <a:rPr lang="en-GB" smtClean="0"/>
              <a:t>07/04/2020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97E9450-E261-468F-80E9-2C591225FDBD}" type="slidenum">
              <a:rPr lang="en-GB" smtClean="0"/>
              <a:t>‹#›</a:t>
            </a:fld>
            <a:endParaRPr lang="en-GB"/>
          </a:p>
        </p:txBody>
      </p:sp>
    </p:spTree>
    <p:extLst>
      <p:ext uri="{BB962C8B-B14F-4D97-AF65-F5344CB8AC3E}">
        <p14:creationId xmlns:p14="http://schemas.microsoft.com/office/powerpoint/2010/main" val="7826049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67916" y="2279653"/>
            <a:ext cx="5915025" cy="3803649"/>
          </a:xfrm>
        </p:spPr>
        <p:txBody>
          <a:bodyPr anchor="b"/>
          <a:lstStyle>
            <a:lvl1pPr>
              <a:defRPr sz="4500"/>
            </a:lvl1pPr>
          </a:lstStyle>
          <a:p>
            <a:r>
              <a:rPr lang="en-US"/>
              <a:t>Click to edit Master title style</a:t>
            </a:r>
            <a:endParaRPr lang="en-US" dirty="0"/>
          </a:p>
        </p:txBody>
      </p:sp>
      <p:sp>
        <p:nvSpPr>
          <p:cNvPr id="3" name="Text Placeholder 2"/>
          <p:cNvSpPr>
            <a:spLocks noGrp="1"/>
          </p:cNvSpPr>
          <p:nvPr>
            <p:ph type="body" idx="1"/>
          </p:nvPr>
        </p:nvSpPr>
        <p:spPr>
          <a:xfrm>
            <a:off x="467916" y="6119286"/>
            <a:ext cx="5915025" cy="2000249"/>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4446A7C-30C4-450A-B100-EA9B476F5072}" type="datetimeFigureOut">
              <a:rPr lang="en-GB" smtClean="0"/>
              <a:t>07/04/2020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97E9450-E261-468F-80E9-2C591225FDBD}" type="slidenum">
              <a:rPr lang="en-GB" smtClean="0"/>
              <a:t>‹#›</a:t>
            </a:fld>
            <a:endParaRPr lang="en-GB"/>
          </a:p>
        </p:txBody>
      </p:sp>
    </p:spTree>
    <p:extLst>
      <p:ext uri="{BB962C8B-B14F-4D97-AF65-F5344CB8AC3E}">
        <p14:creationId xmlns:p14="http://schemas.microsoft.com/office/powerpoint/2010/main" val="22739737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471488" y="2434167"/>
            <a:ext cx="2914650" cy="580178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471863" y="2434167"/>
            <a:ext cx="2914650" cy="580178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4446A7C-30C4-450A-B100-EA9B476F5072}" type="datetimeFigureOut">
              <a:rPr lang="en-GB" smtClean="0"/>
              <a:t>07/04/2020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97E9450-E261-468F-80E9-2C591225FDBD}" type="slidenum">
              <a:rPr lang="en-GB" smtClean="0"/>
              <a:t>‹#›</a:t>
            </a:fld>
            <a:endParaRPr lang="en-GB"/>
          </a:p>
        </p:txBody>
      </p:sp>
    </p:spTree>
    <p:extLst>
      <p:ext uri="{BB962C8B-B14F-4D97-AF65-F5344CB8AC3E}">
        <p14:creationId xmlns:p14="http://schemas.microsoft.com/office/powerpoint/2010/main" val="40149833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72381" y="486836"/>
            <a:ext cx="5915025" cy="1767417"/>
          </a:xfrm>
        </p:spPr>
        <p:txBody>
          <a:bodyPr/>
          <a:lstStyle/>
          <a:p>
            <a:r>
              <a:rPr lang="en-US"/>
              <a:t>Click to edit Master title style</a:t>
            </a:r>
            <a:endParaRPr lang="en-US" dirty="0"/>
          </a:p>
        </p:txBody>
      </p:sp>
      <p:sp>
        <p:nvSpPr>
          <p:cNvPr id="3" name="Text Placeholder 2"/>
          <p:cNvSpPr>
            <a:spLocks noGrp="1"/>
          </p:cNvSpPr>
          <p:nvPr>
            <p:ph type="body" idx="1"/>
          </p:nvPr>
        </p:nvSpPr>
        <p:spPr>
          <a:xfrm>
            <a:off x="472381" y="2241551"/>
            <a:ext cx="2901255" cy="1098549"/>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72381" y="3340100"/>
            <a:ext cx="2901255" cy="491278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471863" y="2241551"/>
            <a:ext cx="2915543" cy="1098549"/>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3471863" y="3340100"/>
            <a:ext cx="2915543" cy="491278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34446A7C-30C4-450A-B100-EA9B476F5072}" type="datetimeFigureOut">
              <a:rPr lang="en-GB" smtClean="0"/>
              <a:t>07/04/2020</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797E9450-E261-468F-80E9-2C591225FDBD}" type="slidenum">
              <a:rPr lang="en-GB" smtClean="0"/>
              <a:t>‹#›</a:t>
            </a:fld>
            <a:endParaRPr lang="en-GB"/>
          </a:p>
        </p:txBody>
      </p:sp>
    </p:spTree>
    <p:extLst>
      <p:ext uri="{BB962C8B-B14F-4D97-AF65-F5344CB8AC3E}">
        <p14:creationId xmlns:p14="http://schemas.microsoft.com/office/powerpoint/2010/main" val="18015410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34446A7C-30C4-450A-B100-EA9B476F5072}" type="datetimeFigureOut">
              <a:rPr lang="en-GB" smtClean="0"/>
              <a:t>07/04/2020</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797E9450-E261-468F-80E9-2C591225FDBD}" type="slidenum">
              <a:rPr lang="en-GB" smtClean="0"/>
              <a:t>‹#›</a:t>
            </a:fld>
            <a:endParaRPr lang="en-GB"/>
          </a:p>
        </p:txBody>
      </p:sp>
    </p:spTree>
    <p:extLst>
      <p:ext uri="{BB962C8B-B14F-4D97-AF65-F5344CB8AC3E}">
        <p14:creationId xmlns:p14="http://schemas.microsoft.com/office/powerpoint/2010/main" val="13791881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4446A7C-30C4-450A-B100-EA9B476F5072}" type="datetimeFigureOut">
              <a:rPr lang="en-GB" smtClean="0"/>
              <a:t>07/04/2020</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797E9450-E261-468F-80E9-2C591225FDBD}" type="slidenum">
              <a:rPr lang="en-GB" smtClean="0"/>
              <a:t>‹#›</a:t>
            </a:fld>
            <a:endParaRPr lang="en-GB"/>
          </a:p>
        </p:txBody>
      </p:sp>
    </p:spTree>
    <p:extLst>
      <p:ext uri="{BB962C8B-B14F-4D97-AF65-F5344CB8AC3E}">
        <p14:creationId xmlns:p14="http://schemas.microsoft.com/office/powerpoint/2010/main" val="22658472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09600"/>
            <a:ext cx="2211884" cy="2133600"/>
          </a:xfrm>
        </p:spPr>
        <p:txBody>
          <a:bodyPr anchor="b"/>
          <a:lstStyle>
            <a:lvl1pPr>
              <a:defRPr sz="2400"/>
            </a:lvl1pPr>
          </a:lstStyle>
          <a:p>
            <a:r>
              <a:rPr lang="en-US"/>
              <a:t>Click to edit Master title style</a:t>
            </a:r>
            <a:endParaRPr lang="en-US" dirty="0"/>
          </a:p>
        </p:txBody>
      </p:sp>
      <p:sp>
        <p:nvSpPr>
          <p:cNvPr id="3" name="Content Placeholder 2"/>
          <p:cNvSpPr>
            <a:spLocks noGrp="1"/>
          </p:cNvSpPr>
          <p:nvPr>
            <p:ph idx="1"/>
          </p:nvPr>
        </p:nvSpPr>
        <p:spPr>
          <a:xfrm>
            <a:off x="2915543" y="1316569"/>
            <a:ext cx="3471863" cy="6498167"/>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72381" y="2743200"/>
            <a:ext cx="2211884" cy="508211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34446A7C-30C4-450A-B100-EA9B476F5072}" type="datetimeFigureOut">
              <a:rPr lang="en-GB" smtClean="0"/>
              <a:t>07/04/2020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97E9450-E261-468F-80E9-2C591225FDBD}" type="slidenum">
              <a:rPr lang="en-GB" smtClean="0"/>
              <a:t>‹#›</a:t>
            </a:fld>
            <a:endParaRPr lang="en-GB"/>
          </a:p>
        </p:txBody>
      </p:sp>
    </p:spTree>
    <p:extLst>
      <p:ext uri="{BB962C8B-B14F-4D97-AF65-F5344CB8AC3E}">
        <p14:creationId xmlns:p14="http://schemas.microsoft.com/office/powerpoint/2010/main" val="30902912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09600"/>
            <a:ext cx="2211884" cy="2133600"/>
          </a:xfrm>
        </p:spPr>
        <p:txBody>
          <a:bodyPr anchor="b"/>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2915543" y="1316569"/>
            <a:ext cx="3471863" cy="6498167"/>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472381" y="2743200"/>
            <a:ext cx="2211884" cy="508211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34446A7C-30C4-450A-B100-EA9B476F5072}" type="datetimeFigureOut">
              <a:rPr lang="en-GB" smtClean="0"/>
              <a:t>07/04/2020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97E9450-E261-468F-80E9-2C591225FDBD}" type="slidenum">
              <a:rPr lang="en-GB" smtClean="0"/>
              <a:t>‹#›</a:t>
            </a:fld>
            <a:endParaRPr lang="en-GB"/>
          </a:p>
        </p:txBody>
      </p:sp>
    </p:spTree>
    <p:extLst>
      <p:ext uri="{BB962C8B-B14F-4D97-AF65-F5344CB8AC3E}">
        <p14:creationId xmlns:p14="http://schemas.microsoft.com/office/powerpoint/2010/main" val="10290453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4446A7C-30C4-450A-B100-EA9B476F5072}" type="datetimeFigureOut">
              <a:rPr lang="en-GB" smtClean="0"/>
              <a:t>07/04/2020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97E9450-E261-468F-80E9-2C591225FDBD}" type="slidenum">
              <a:rPr lang="en-GB" smtClean="0"/>
              <a:t>‹#›</a:t>
            </a:fld>
            <a:endParaRPr lang="en-GB"/>
          </a:p>
        </p:txBody>
      </p:sp>
    </p:spTree>
    <p:extLst>
      <p:ext uri="{BB962C8B-B14F-4D97-AF65-F5344CB8AC3E}">
        <p14:creationId xmlns:p14="http://schemas.microsoft.com/office/powerpoint/2010/main" val="13597705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486834"/>
            <a:ext cx="1478756" cy="7749117"/>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471488" y="486834"/>
            <a:ext cx="4350544" cy="77491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4446A7C-30C4-450A-B100-EA9B476F5072}" type="datetimeFigureOut">
              <a:rPr lang="en-GB" smtClean="0"/>
              <a:t>07/04/2020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97E9450-E261-468F-80E9-2C591225FDBD}" type="slidenum">
              <a:rPr lang="en-GB" smtClean="0"/>
              <a:t>‹#›</a:t>
            </a:fld>
            <a:endParaRPr lang="en-GB"/>
          </a:p>
        </p:txBody>
      </p:sp>
    </p:spTree>
    <p:extLst>
      <p:ext uri="{BB962C8B-B14F-4D97-AF65-F5344CB8AC3E}">
        <p14:creationId xmlns:p14="http://schemas.microsoft.com/office/powerpoint/2010/main" val="29080012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486836"/>
            <a:ext cx="5915025" cy="1767417"/>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71488" y="2434167"/>
            <a:ext cx="5915025" cy="580178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471488" y="8475136"/>
            <a:ext cx="1543050" cy="486833"/>
          </a:xfrm>
          <a:prstGeom prst="rect">
            <a:avLst/>
          </a:prstGeom>
        </p:spPr>
        <p:txBody>
          <a:bodyPr vert="horz" lIns="91440" tIns="45720" rIns="91440" bIns="45720" rtlCol="0" anchor="ctr"/>
          <a:lstStyle>
            <a:lvl1pPr algn="l">
              <a:defRPr sz="900">
                <a:solidFill>
                  <a:schemeClr val="tx1">
                    <a:tint val="75000"/>
                  </a:schemeClr>
                </a:solidFill>
              </a:defRPr>
            </a:lvl1pPr>
          </a:lstStyle>
          <a:p>
            <a:fld id="{34446A7C-30C4-450A-B100-EA9B476F5072}" type="datetimeFigureOut">
              <a:rPr lang="en-GB" smtClean="0"/>
              <a:t>07/04/2020</a:t>
            </a:fld>
            <a:endParaRPr lang="en-GB"/>
          </a:p>
        </p:txBody>
      </p:sp>
      <p:sp>
        <p:nvSpPr>
          <p:cNvPr id="5" name="Footer Placeholder 4"/>
          <p:cNvSpPr>
            <a:spLocks noGrp="1"/>
          </p:cNvSpPr>
          <p:nvPr>
            <p:ph type="ftr" sz="quarter" idx="3"/>
          </p:nvPr>
        </p:nvSpPr>
        <p:spPr>
          <a:xfrm>
            <a:off x="2271713" y="8475136"/>
            <a:ext cx="2314575" cy="48683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4843463" y="8475136"/>
            <a:ext cx="1543050" cy="486833"/>
          </a:xfrm>
          <a:prstGeom prst="rect">
            <a:avLst/>
          </a:prstGeom>
        </p:spPr>
        <p:txBody>
          <a:bodyPr vert="horz" lIns="91440" tIns="45720" rIns="91440" bIns="45720" rtlCol="0" anchor="ctr"/>
          <a:lstStyle>
            <a:lvl1pPr algn="r">
              <a:defRPr sz="900">
                <a:solidFill>
                  <a:schemeClr val="tx1">
                    <a:tint val="75000"/>
                  </a:schemeClr>
                </a:solidFill>
              </a:defRPr>
            </a:lvl1pPr>
          </a:lstStyle>
          <a:p>
            <a:fld id="{797E9450-E261-468F-80E9-2C591225FDBD}" type="slidenum">
              <a:rPr lang="en-GB" smtClean="0"/>
              <a:t>‹#›</a:t>
            </a:fld>
            <a:endParaRPr lang="en-GB"/>
          </a:p>
        </p:txBody>
      </p:sp>
    </p:spTree>
    <p:extLst>
      <p:ext uri="{BB962C8B-B14F-4D97-AF65-F5344CB8AC3E}">
        <p14:creationId xmlns:p14="http://schemas.microsoft.com/office/powerpoint/2010/main" val="276364299"/>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69000" r="-69000"/>
          </a:stretch>
        </a:blipFill>
        <a:effectLst/>
      </p:bgPr>
    </p:bg>
    <p:spTree>
      <p:nvGrpSpPr>
        <p:cNvPr id="1" name=""/>
        <p:cNvGrpSpPr/>
        <p:nvPr/>
      </p:nvGrpSpPr>
      <p:grpSpPr>
        <a:xfrm>
          <a:off x="0" y="0"/>
          <a:ext cx="0" cy="0"/>
          <a:chOff x="0" y="0"/>
          <a:chExt cx="0" cy="0"/>
        </a:xfrm>
      </p:grpSpPr>
      <p:sp>
        <p:nvSpPr>
          <p:cNvPr id="4" name="Rectangle: Rounded Corners 3">
            <a:extLst>
              <a:ext uri="{FF2B5EF4-FFF2-40B4-BE49-F238E27FC236}">
                <a16:creationId xmlns:a16="http://schemas.microsoft.com/office/drawing/2014/main" id="{69E61277-BEA4-4556-9667-43351C0D1029}"/>
              </a:ext>
            </a:extLst>
          </p:cNvPr>
          <p:cNvSpPr/>
          <p:nvPr/>
        </p:nvSpPr>
        <p:spPr>
          <a:xfrm>
            <a:off x="146210" y="357122"/>
            <a:ext cx="6552007" cy="8660677"/>
          </a:xfrm>
          <a:prstGeom prst="roundRect">
            <a:avLst>
              <a:gd name="adj" fmla="val 4735"/>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Rounded Corners 4">
            <a:extLst>
              <a:ext uri="{FF2B5EF4-FFF2-40B4-BE49-F238E27FC236}">
                <a16:creationId xmlns:a16="http://schemas.microsoft.com/office/drawing/2014/main" id="{8E5CC74E-4672-4BF4-B00F-0E5EF4432868}"/>
              </a:ext>
            </a:extLst>
          </p:cNvPr>
          <p:cNvSpPr/>
          <p:nvPr/>
        </p:nvSpPr>
        <p:spPr>
          <a:xfrm>
            <a:off x="-143691" y="-63788"/>
            <a:ext cx="5855559" cy="914400"/>
          </a:xfrm>
          <a:prstGeom prst="roundRect">
            <a:avLst>
              <a:gd name="adj" fmla="val 38585"/>
            </a:avLst>
          </a:prstGeo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2700000" scaled="1"/>
            <a:tileRect/>
          </a:grad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TextBox 5">
            <a:extLst>
              <a:ext uri="{FF2B5EF4-FFF2-40B4-BE49-F238E27FC236}">
                <a16:creationId xmlns:a16="http://schemas.microsoft.com/office/drawing/2014/main" id="{340F8B0D-DE50-4E77-A8FA-727189C62CA3}"/>
              </a:ext>
            </a:extLst>
          </p:cNvPr>
          <p:cNvSpPr txBox="1"/>
          <p:nvPr/>
        </p:nvSpPr>
        <p:spPr>
          <a:xfrm>
            <a:off x="0" y="-54694"/>
            <a:ext cx="5551714" cy="954107"/>
          </a:xfrm>
          <a:prstGeom prst="rect">
            <a:avLst/>
          </a:prstGeom>
          <a:noFill/>
        </p:spPr>
        <p:txBody>
          <a:bodyPr wrap="square" rtlCol="0">
            <a:spAutoFit/>
          </a:bodyPr>
          <a:lstStyle/>
          <a:p>
            <a:pPr lvl="0" algn="ctr" defTabSz="914400">
              <a:defRPr/>
            </a:pPr>
            <a:r>
              <a:rPr lang="en-US" sz="2800" b="1" dirty="0">
                <a:solidFill>
                  <a:prstClr val="black"/>
                </a:solidFill>
                <a:latin typeface="Comic Sans MS" panose="030F0702030302020204" pitchFamily="66" charset="0"/>
              </a:rPr>
              <a:t>Dissolving Sugar at Different Heats</a:t>
            </a:r>
            <a:endParaRPr kumimoji="0" lang="en-GB" sz="2800" b="1" i="0" u="none" strike="noStrike" kern="1200" cap="none" spc="0" normalizeH="0" baseline="0" noProof="0" dirty="0">
              <a:ln>
                <a:noFill/>
              </a:ln>
              <a:solidFill>
                <a:prstClr val="black"/>
              </a:solidFill>
              <a:effectLst/>
              <a:uLnTx/>
              <a:uFillTx/>
              <a:latin typeface="Comic Sans MS" panose="030F0702030302020204" pitchFamily="66" charset="0"/>
              <a:ea typeface="+mn-ea"/>
              <a:cs typeface="+mn-cs"/>
            </a:endParaRPr>
          </a:p>
        </p:txBody>
      </p:sp>
      <p:sp>
        <p:nvSpPr>
          <p:cNvPr id="7" name="TextBox 6">
            <a:extLst>
              <a:ext uri="{FF2B5EF4-FFF2-40B4-BE49-F238E27FC236}">
                <a16:creationId xmlns:a16="http://schemas.microsoft.com/office/drawing/2014/main" id="{22BE496E-D93D-4BED-87ED-B04996870720}"/>
              </a:ext>
            </a:extLst>
          </p:cNvPr>
          <p:cNvSpPr txBox="1"/>
          <p:nvPr/>
        </p:nvSpPr>
        <p:spPr>
          <a:xfrm>
            <a:off x="1998165" y="1438523"/>
            <a:ext cx="4511400" cy="2246769"/>
          </a:xfrm>
          <a:prstGeom prst="rect">
            <a:avLst/>
          </a:prstGeom>
          <a:solidFill>
            <a:schemeClr val="bg1"/>
          </a:solidFill>
          <a:ln w="38100">
            <a:solidFill>
              <a:srgbClr val="7030A0"/>
            </a:solidFill>
            <a:prstDash val="lgDash"/>
          </a:ln>
        </p:spPr>
        <p:txBody>
          <a:bodyPr wrap="square" rtlCol="0">
            <a:spAutoFit/>
          </a:bodyPr>
          <a:lstStyle/>
          <a:p>
            <a:pPr lvl="0" algn="just"/>
            <a:r>
              <a:rPr lang="en-US" sz="1400" dirty="0">
                <a:solidFill>
                  <a:prstClr val="black"/>
                </a:solidFill>
              </a:rPr>
              <a:t>Learn about solutions as you add more and more sugar cubes to different temperature water. This easy experiment shows that you can only dissolve a certain amount and that this changes as the water gets hotter.</a:t>
            </a:r>
          </a:p>
          <a:p>
            <a:pPr lvl="0" algn="just"/>
            <a:r>
              <a:rPr lang="en-US" sz="1400" dirty="0">
                <a:solidFill>
                  <a:prstClr val="black"/>
                </a:solidFill>
              </a:rPr>
              <a:t>Put a sugar cube into the cold water and stir with the spoon until the sugar disappears. Repeat this process (remembering to count the amount of sugar cubes you put into the water) until the sugar stops dissolving, you are at this point when sugar starts to gather on the bottom of the glass rather than dissolving.</a:t>
            </a:r>
            <a:endParaRPr kumimoji="0" lang="en-GB" sz="1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1" name="TextBox 10">
            <a:extLst>
              <a:ext uri="{FF2B5EF4-FFF2-40B4-BE49-F238E27FC236}">
                <a16:creationId xmlns:a16="http://schemas.microsoft.com/office/drawing/2014/main" id="{26F2A4D5-06DC-44D5-8651-69B3DF0F7B93}"/>
              </a:ext>
            </a:extLst>
          </p:cNvPr>
          <p:cNvSpPr txBox="1"/>
          <p:nvPr/>
        </p:nvSpPr>
        <p:spPr>
          <a:xfrm>
            <a:off x="290220" y="3776408"/>
            <a:ext cx="3131993" cy="1231106"/>
          </a:xfrm>
          <a:prstGeom prst="rect">
            <a:avLst/>
          </a:prstGeom>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lin ang="2700000" scaled="1"/>
            <a:tileRect/>
          </a:gradFill>
          <a:ln w="38100">
            <a:solidFill>
              <a:srgbClr val="7030A0"/>
            </a:solidFill>
          </a:ln>
        </p:spPr>
        <p:txBody>
          <a:bodyPr wrap="square" rtlCol="0">
            <a:spAutoFit/>
          </a:bodyPr>
          <a:lstStyle/>
          <a:p>
            <a:pPr lvl="0"/>
            <a:r>
              <a:rPr lang="en-US" sz="1400" b="1" dirty="0">
                <a:solidFill>
                  <a:prstClr val="black"/>
                </a:solidFill>
              </a:rPr>
              <a:t>What you'll need:</a:t>
            </a:r>
            <a:endParaRPr lang="en-US" sz="1200" dirty="0">
              <a:solidFill>
                <a:prstClr val="black"/>
              </a:solidFill>
            </a:endParaRPr>
          </a:p>
          <a:p>
            <a:pPr marL="285750" lvl="0" indent="-285750">
              <a:buFont typeface="Arial" panose="020B0604020202020204" pitchFamily="34" charset="0"/>
              <a:buChar char="•"/>
            </a:pPr>
            <a:r>
              <a:rPr lang="en-US" sz="1200" dirty="0">
                <a:solidFill>
                  <a:prstClr val="black"/>
                </a:solidFill>
              </a:rPr>
              <a:t>Sugar cubes</a:t>
            </a:r>
          </a:p>
          <a:p>
            <a:pPr marL="285750" lvl="0" indent="-285750">
              <a:buFont typeface="Arial" panose="020B0604020202020204" pitchFamily="34" charset="0"/>
              <a:buChar char="•"/>
            </a:pPr>
            <a:r>
              <a:rPr lang="en-US" sz="1200" dirty="0">
                <a:solidFill>
                  <a:prstClr val="black"/>
                </a:solidFill>
              </a:rPr>
              <a:t>Cold water in a clear glass</a:t>
            </a:r>
          </a:p>
          <a:p>
            <a:pPr marL="285750" lvl="0" indent="-285750">
              <a:buFont typeface="Arial" panose="020B0604020202020204" pitchFamily="34" charset="0"/>
              <a:buChar char="•"/>
            </a:pPr>
            <a:r>
              <a:rPr lang="en-US" sz="1200" dirty="0">
                <a:solidFill>
                  <a:prstClr val="black"/>
                </a:solidFill>
              </a:rPr>
              <a:t>Hot water in a clear glass (be careful with the hot water)</a:t>
            </a:r>
          </a:p>
          <a:p>
            <a:pPr marL="285750" lvl="0" indent="-285750">
              <a:buFont typeface="Arial" panose="020B0604020202020204" pitchFamily="34" charset="0"/>
              <a:buChar char="•"/>
            </a:pPr>
            <a:r>
              <a:rPr lang="en-US" sz="1200" dirty="0">
                <a:solidFill>
                  <a:prstClr val="black"/>
                </a:solidFill>
              </a:rPr>
              <a:t>Spoon for stirring</a:t>
            </a:r>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7" name="Rectangle 16">
            <a:extLst>
              <a:ext uri="{FF2B5EF4-FFF2-40B4-BE49-F238E27FC236}">
                <a16:creationId xmlns:a16="http://schemas.microsoft.com/office/drawing/2014/main" id="{086B9BF1-8162-4AE1-A5DB-B364D02151DD}"/>
              </a:ext>
            </a:extLst>
          </p:cNvPr>
          <p:cNvSpPr/>
          <p:nvPr/>
        </p:nvSpPr>
        <p:spPr>
          <a:xfrm>
            <a:off x="290221" y="5072611"/>
            <a:ext cx="3131992" cy="3853747"/>
          </a:xfrm>
          <a:prstGeom prst="rect">
            <a:avLst/>
          </a:prstGeo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2700000" scaled="1"/>
            <a:tileRect/>
          </a:gradFill>
          <a:ln w="28575">
            <a:solidFill>
              <a:srgbClr val="FF0000"/>
            </a:solidFill>
          </a:ln>
        </p:spPr>
        <p:txBody>
          <a:bodyPr wrap="square">
            <a:spAutoFit/>
          </a:bodyPr>
          <a:lstStyle/>
          <a:p>
            <a:pPr lvl="0">
              <a:lnSpc>
                <a:spcPct val="115000"/>
              </a:lnSpc>
              <a:spcAft>
                <a:spcPts val="1000"/>
              </a:spcAft>
            </a:pPr>
            <a:r>
              <a:rPr lang="en-US" sz="1400" b="1" dirty="0">
                <a:solidFill>
                  <a:prstClr val="black"/>
                </a:solidFill>
                <a:ea typeface="Calibri" panose="020F0502020204030204" pitchFamily="34" charset="0"/>
                <a:cs typeface="Times New Roman" panose="02020603050405020304" pitchFamily="18" charset="0"/>
              </a:rPr>
              <a:t>Instructions:</a:t>
            </a:r>
          </a:p>
          <a:p>
            <a:pPr marL="171450" lvl="0" indent="-171450" algn="just">
              <a:lnSpc>
                <a:spcPct val="115000"/>
              </a:lnSpc>
              <a:buFont typeface="Arial" panose="020B0604020202020204" pitchFamily="34" charset="0"/>
              <a:buChar char="•"/>
            </a:pPr>
            <a:r>
              <a:rPr lang="en-US" sz="1200" dirty="0">
                <a:solidFill>
                  <a:prstClr val="black"/>
                </a:solidFill>
                <a:ea typeface="Calibri" panose="020F0502020204030204" pitchFamily="34" charset="0"/>
                <a:cs typeface="Times New Roman" panose="02020603050405020304" pitchFamily="18" charset="0"/>
              </a:rPr>
              <a:t>Make sure the glasses have an equal amount of water.</a:t>
            </a:r>
          </a:p>
          <a:p>
            <a:pPr marL="171450" lvl="0" indent="-171450" algn="just">
              <a:lnSpc>
                <a:spcPct val="115000"/>
              </a:lnSpc>
              <a:buFont typeface="Arial" panose="020B0604020202020204" pitchFamily="34" charset="0"/>
              <a:buChar char="•"/>
            </a:pPr>
            <a:r>
              <a:rPr lang="en-US" sz="1200" dirty="0">
                <a:solidFill>
                  <a:prstClr val="black"/>
                </a:solidFill>
                <a:ea typeface="Calibri" panose="020F0502020204030204" pitchFamily="34" charset="0"/>
                <a:cs typeface="Times New Roman" panose="02020603050405020304" pitchFamily="18" charset="0"/>
              </a:rPr>
              <a:t>Put a sugar cube into the cold water and stir with the spoon until the sugar disappears. Repeat this process (remembering to count the amount of sugar cubes you put into the water) until the sugar stops dissolving, you are at this point when sugar starts to gather on the bottom of the glass rather than dissolving.</a:t>
            </a:r>
          </a:p>
          <a:p>
            <a:pPr marL="171450" lvl="0" indent="-171450" algn="just">
              <a:lnSpc>
                <a:spcPct val="115000"/>
              </a:lnSpc>
              <a:buFont typeface="Arial" panose="020B0604020202020204" pitchFamily="34" charset="0"/>
              <a:buChar char="•"/>
            </a:pPr>
            <a:r>
              <a:rPr lang="en-US" sz="1200" dirty="0">
                <a:solidFill>
                  <a:prstClr val="black"/>
                </a:solidFill>
                <a:ea typeface="Calibri" panose="020F0502020204030204" pitchFamily="34" charset="0"/>
                <a:cs typeface="Times New Roman" panose="02020603050405020304" pitchFamily="18" charset="0"/>
              </a:rPr>
              <a:t>Write down how many sugar cubes you could dissolve in the cold water.</a:t>
            </a:r>
          </a:p>
          <a:p>
            <a:pPr marL="171450" lvl="0" indent="-171450" algn="just">
              <a:lnSpc>
                <a:spcPct val="115000"/>
              </a:lnSpc>
              <a:buFont typeface="Arial" panose="020B0604020202020204" pitchFamily="34" charset="0"/>
              <a:buChar char="•"/>
            </a:pPr>
            <a:r>
              <a:rPr lang="en-US" sz="1200" dirty="0">
                <a:solidFill>
                  <a:prstClr val="black"/>
                </a:solidFill>
                <a:ea typeface="Calibri" panose="020F0502020204030204" pitchFamily="34" charset="0"/>
                <a:cs typeface="Times New Roman" panose="02020603050405020304" pitchFamily="18" charset="0"/>
              </a:rPr>
              <a:t>Repeat the same process for the hot water, compare the number of sugar cubes dissolved in each liquid, which dissolved more?</a:t>
            </a:r>
            <a:endParaRPr kumimoji="0" lang="en-GB" sz="1200" i="0" u="none" strike="noStrike" kern="1200" cap="none" spc="0" normalizeH="0" baseline="0" noProof="0" dirty="0">
              <a:ln>
                <a:noFill/>
              </a:ln>
              <a:solidFill>
                <a:prstClr val="black"/>
              </a:solidFill>
              <a:effectLst/>
              <a:uLnTx/>
              <a:uFillTx/>
              <a:latin typeface="Calibri" panose="020F0502020204030204"/>
              <a:ea typeface="Calibri" panose="020F0502020204030204" pitchFamily="34" charset="0"/>
              <a:cs typeface="Times New Roman" panose="02020603050405020304" pitchFamily="18" charset="0"/>
            </a:endParaRPr>
          </a:p>
        </p:txBody>
      </p:sp>
      <p:sp>
        <p:nvSpPr>
          <p:cNvPr id="18" name="TextBox 17">
            <a:extLst>
              <a:ext uri="{FF2B5EF4-FFF2-40B4-BE49-F238E27FC236}">
                <a16:creationId xmlns:a16="http://schemas.microsoft.com/office/drawing/2014/main" id="{0F5A5706-64FE-4D53-9AF5-BE51CD2C1E8D}"/>
              </a:ext>
            </a:extLst>
          </p:cNvPr>
          <p:cNvSpPr txBox="1"/>
          <p:nvPr/>
        </p:nvSpPr>
        <p:spPr>
          <a:xfrm>
            <a:off x="1998165" y="939655"/>
            <a:ext cx="4492217" cy="400110"/>
          </a:xfrm>
          <a:prstGeom prst="rect">
            <a:avLst/>
          </a:prstGeom>
          <a:gradFill flip="none" rotWithShape="1">
            <a:gsLst>
              <a:gs pos="0">
                <a:schemeClr val="accent2">
                  <a:tint val="66000"/>
                  <a:satMod val="160000"/>
                </a:schemeClr>
              </a:gs>
              <a:gs pos="50000">
                <a:schemeClr val="accent2">
                  <a:tint val="44500"/>
                  <a:satMod val="160000"/>
                </a:schemeClr>
              </a:gs>
              <a:gs pos="100000">
                <a:schemeClr val="accent2">
                  <a:tint val="23500"/>
                  <a:satMod val="160000"/>
                </a:schemeClr>
              </a:gs>
            </a:gsLst>
            <a:lin ang="2700000" scaled="1"/>
            <a:tileRect/>
          </a:gradFill>
          <a:ln w="38100">
            <a:solidFill>
              <a:srgbClr val="FF0000"/>
            </a:solidFill>
          </a:ln>
        </p:spPr>
        <p:txBody>
          <a:bodyPr wrap="square" rtlCol="0">
            <a:spAutoFit/>
          </a:bodyPr>
          <a:lstStyle/>
          <a:p>
            <a:pPr algn="ctr"/>
            <a:r>
              <a:rPr lang="en-GB" sz="2000" b="1" dirty="0"/>
              <a:t>Introduction</a:t>
            </a:r>
          </a:p>
        </p:txBody>
      </p:sp>
      <p:sp>
        <p:nvSpPr>
          <p:cNvPr id="19" name="TextBox 18">
            <a:extLst>
              <a:ext uri="{FF2B5EF4-FFF2-40B4-BE49-F238E27FC236}">
                <a16:creationId xmlns:a16="http://schemas.microsoft.com/office/drawing/2014/main" id="{43B7A050-A87C-4F3C-BD1C-4F0C6240E313}"/>
              </a:ext>
            </a:extLst>
          </p:cNvPr>
          <p:cNvSpPr txBox="1"/>
          <p:nvPr/>
        </p:nvSpPr>
        <p:spPr>
          <a:xfrm>
            <a:off x="3493619" y="3774335"/>
            <a:ext cx="2984404" cy="400110"/>
          </a:xfrm>
          <a:prstGeom prst="rect">
            <a:avLst/>
          </a:prstGeom>
          <a:gradFill flip="none" rotWithShape="1">
            <a:gsLst>
              <a:gs pos="0">
                <a:schemeClr val="accent2">
                  <a:tint val="66000"/>
                  <a:satMod val="160000"/>
                </a:schemeClr>
              </a:gs>
              <a:gs pos="50000">
                <a:schemeClr val="accent2">
                  <a:tint val="44500"/>
                  <a:satMod val="160000"/>
                </a:schemeClr>
              </a:gs>
              <a:gs pos="100000">
                <a:schemeClr val="accent2">
                  <a:tint val="23500"/>
                  <a:satMod val="160000"/>
                </a:schemeClr>
              </a:gs>
            </a:gsLst>
            <a:lin ang="2700000" scaled="1"/>
            <a:tileRect/>
          </a:gradFill>
          <a:ln w="38100">
            <a:solidFill>
              <a:srgbClr val="FF0000"/>
            </a:solidFill>
          </a:ln>
        </p:spPr>
        <p:txBody>
          <a:bodyPr wrap="square" rtlCol="0">
            <a:spAutoFit/>
          </a:bodyPr>
          <a:lstStyle/>
          <a:p>
            <a:pPr algn="ctr"/>
            <a:r>
              <a:rPr lang="en-GB" sz="2000" b="1" dirty="0"/>
              <a:t>What’s Happening</a:t>
            </a:r>
          </a:p>
        </p:txBody>
      </p:sp>
      <p:sp>
        <p:nvSpPr>
          <p:cNvPr id="20" name="TextBox 19">
            <a:extLst>
              <a:ext uri="{FF2B5EF4-FFF2-40B4-BE49-F238E27FC236}">
                <a16:creationId xmlns:a16="http://schemas.microsoft.com/office/drawing/2014/main" id="{718EDE17-36A2-4A37-B6AF-43A589F3AF2D}"/>
              </a:ext>
            </a:extLst>
          </p:cNvPr>
          <p:cNvSpPr txBox="1"/>
          <p:nvPr/>
        </p:nvSpPr>
        <p:spPr>
          <a:xfrm>
            <a:off x="3505978" y="4288070"/>
            <a:ext cx="2984404" cy="2862322"/>
          </a:xfrm>
          <a:prstGeom prst="rect">
            <a:avLst/>
          </a:prstGeom>
          <a:solidFill>
            <a:schemeClr val="bg1"/>
          </a:solidFill>
          <a:ln w="38100">
            <a:solidFill>
              <a:srgbClr val="7030A0"/>
            </a:solidFill>
            <a:prstDash val="lgDash"/>
          </a:ln>
        </p:spPr>
        <p:txBody>
          <a:bodyPr wrap="square" rtlCol="0">
            <a:spAutoFit/>
          </a:bodyPr>
          <a:lstStyle/>
          <a:p>
            <a:pPr lvl="0" algn="just"/>
            <a:r>
              <a:rPr lang="en-US" sz="1200" dirty="0"/>
              <a:t>The cold water isn't able to dissolve as much sugar as the hot water, but why? Another name for the liquids inside the cups is a 'solution', when this solution can no longer dissolve sugar it becomes a 'saturated solution', this means that sugar starts forming on the bottom of the cup.</a:t>
            </a:r>
          </a:p>
          <a:p>
            <a:pPr lvl="0" algn="just"/>
            <a:endParaRPr lang="en-US" sz="1200" dirty="0"/>
          </a:p>
          <a:p>
            <a:pPr lvl="0" algn="just"/>
            <a:r>
              <a:rPr lang="en-US" sz="1200" dirty="0"/>
              <a:t>The reason the hot water dissolves more is because it has faster moving molecules which are spread further apart than the molecules in the cold water. With bigger gaps between the molecules in the hot water, more sugar molecules can fit in between.</a:t>
            </a:r>
            <a:endParaRPr kumimoji="0" lang="en-GB" sz="10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1" name="TextBox 20">
            <a:extLst>
              <a:ext uri="{FF2B5EF4-FFF2-40B4-BE49-F238E27FC236}">
                <a16:creationId xmlns:a16="http://schemas.microsoft.com/office/drawing/2014/main" id="{253E7D3F-EF98-4FEB-8A25-A0D8BD686DCE}"/>
              </a:ext>
            </a:extLst>
          </p:cNvPr>
          <p:cNvSpPr txBox="1"/>
          <p:nvPr/>
        </p:nvSpPr>
        <p:spPr>
          <a:xfrm>
            <a:off x="3493619" y="7285209"/>
            <a:ext cx="3074160" cy="276999"/>
          </a:xfrm>
          <a:prstGeom prst="rect">
            <a:avLst/>
          </a:prstGeom>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lin ang="2700000" scaled="1"/>
            <a:tileRect/>
          </a:gradFill>
          <a:ln w="38100">
            <a:solidFill>
              <a:srgbClr val="7030A0"/>
            </a:solidFill>
          </a:ln>
        </p:spPr>
        <p:txBody>
          <a:bodyPr wrap="square" rtlCol="0">
            <a:spAutoFit/>
          </a:bodyPr>
          <a:lstStyle/>
          <a:p>
            <a:pPr lvl="0" algn="just">
              <a:defRPr/>
            </a:pPr>
            <a:r>
              <a:rPr kumimoji="0" lang="en-US" sz="1200" b="1" i="0" u="none" strike="noStrike" kern="1200" cap="none" spc="0" normalizeH="0" baseline="0" noProof="0" dirty="0">
                <a:ln>
                  <a:noFill/>
                </a:ln>
                <a:solidFill>
                  <a:prstClr val="black"/>
                </a:solidFill>
                <a:effectLst/>
                <a:uLnTx/>
                <a:uFillTx/>
                <a:latin typeface="Calibri" panose="020F0502020204030204"/>
                <a:ea typeface="+mn-ea"/>
                <a:cs typeface="+mn-cs"/>
              </a:rPr>
              <a:t>Reflection Questions</a:t>
            </a:r>
            <a:endParaRPr kumimoji="0" lang="en-GB" sz="12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2" name="TextBox 21">
            <a:extLst>
              <a:ext uri="{FF2B5EF4-FFF2-40B4-BE49-F238E27FC236}">
                <a16:creationId xmlns:a16="http://schemas.microsoft.com/office/drawing/2014/main" id="{FE50A4D6-1699-4358-8100-AF08F10A18A0}"/>
              </a:ext>
            </a:extLst>
          </p:cNvPr>
          <p:cNvSpPr txBox="1"/>
          <p:nvPr/>
        </p:nvSpPr>
        <p:spPr>
          <a:xfrm>
            <a:off x="3502836" y="7660910"/>
            <a:ext cx="3074160" cy="286660"/>
          </a:xfrm>
          <a:prstGeom prst="rect">
            <a:avLst/>
          </a:prstGeo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2700000" scaled="1"/>
            <a:tileRect/>
          </a:gradFill>
          <a:ln w="38100">
            <a:solidFill>
              <a:srgbClr val="FF0000"/>
            </a:solidFill>
          </a:ln>
        </p:spPr>
        <p:txBody>
          <a:bodyPr wrap="square" rtlCol="0">
            <a:spAutoFit/>
          </a:bodyPr>
          <a:lstStyle/>
          <a:p>
            <a:pPr lvl="0" algn="just">
              <a:defRPr/>
            </a:pPr>
            <a:r>
              <a:rPr lang="en-GB" sz="1200" b="1" dirty="0">
                <a:solidFill>
                  <a:prstClr val="black"/>
                </a:solidFill>
              </a:rPr>
              <a:t>Is something confusing me?</a:t>
            </a:r>
            <a:endParaRPr kumimoji="0" lang="en-GB" sz="12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3" name="TextBox 22">
            <a:extLst>
              <a:ext uri="{FF2B5EF4-FFF2-40B4-BE49-F238E27FC236}">
                <a16:creationId xmlns:a16="http://schemas.microsoft.com/office/drawing/2014/main" id="{35168C2D-2C1E-4346-95B8-791F3AA9C2D6}"/>
              </a:ext>
            </a:extLst>
          </p:cNvPr>
          <p:cNvSpPr txBox="1"/>
          <p:nvPr/>
        </p:nvSpPr>
        <p:spPr>
          <a:xfrm>
            <a:off x="3502836" y="8036613"/>
            <a:ext cx="3074160" cy="276999"/>
          </a:xfrm>
          <a:prstGeom prst="rect">
            <a:avLst/>
          </a:prstGeo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2700000" scaled="1"/>
            <a:tileRect/>
          </a:gradFill>
          <a:ln w="38100">
            <a:solidFill>
              <a:srgbClr val="FF0000"/>
            </a:solidFill>
          </a:ln>
        </p:spPr>
        <p:txBody>
          <a:bodyPr wrap="square" rtlCol="0">
            <a:spAutoFit/>
          </a:bodyPr>
          <a:lstStyle/>
          <a:p>
            <a:pPr lvl="0" algn="just">
              <a:defRPr/>
            </a:pPr>
            <a:r>
              <a:rPr lang="en-US" sz="1200" b="1" dirty="0"/>
              <a:t>Could I explain this to someone else?</a:t>
            </a:r>
            <a:endParaRPr kumimoji="0" lang="en-GB" sz="12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12" name="Picture 11">
            <a:extLst>
              <a:ext uri="{FF2B5EF4-FFF2-40B4-BE49-F238E27FC236}">
                <a16:creationId xmlns:a16="http://schemas.microsoft.com/office/drawing/2014/main" id="{8BDEE218-3504-4B0E-AF7E-A1772F4E89D0}"/>
              </a:ext>
            </a:extLst>
          </p:cNvPr>
          <p:cNvPicPr>
            <a:picLocks noChangeAspect="1"/>
          </p:cNvPicPr>
          <p:nvPr/>
        </p:nvPicPr>
        <p:blipFill rotWithShape="1">
          <a:blip r:embed="rId3"/>
          <a:srcRect l="13702" r="17028"/>
          <a:stretch/>
        </p:blipFill>
        <p:spPr>
          <a:xfrm>
            <a:off x="348435" y="1052113"/>
            <a:ext cx="1569828" cy="2571595"/>
          </a:xfrm>
          <a:prstGeom prst="rect">
            <a:avLst/>
          </a:prstGeom>
        </p:spPr>
      </p:pic>
      <p:sp>
        <p:nvSpPr>
          <p:cNvPr id="15" name="TextBox 14">
            <a:extLst>
              <a:ext uri="{FF2B5EF4-FFF2-40B4-BE49-F238E27FC236}">
                <a16:creationId xmlns:a16="http://schemas.microsoft.com/office/drawing/2014/main" id="{6293D02F-E53B-44B1-A426-F9969FA72CDC}"/>
              </a:ext>
            </a:extLst>
          </p:cNvPr>
          <p:cNvSpPr txBox="1"/>
          <p:nvPr/>
        </p:nvSpPr>
        <p:spPr>
          <a:xfrm>
            <a:off x="3493619" y="8415989"/>
            <a:ext cx="3074160" cy="461665"/>
          </a:xfrm>
          <a:prstGeom prst="rect">
            <a:avLst/>
          </a:prstGeo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2700000" scaled="1"/>
            <a:tileRect/>
          </a:gradFill>
          <a:ln w="38100">
            <a:solidFill>
              <a:srgbClr val="FF0000"/>
            </a:solidFill>
          </a:ln>
        </p:spPr>
        <p:txBody>
          <a:bodyPr wrap="square" rtlCol="0">
            <a:spAutoFit/>
          </a:bodyPr>
          <a:lstStyle/>
          <a:p>
            <a:pPr lvl="0" algn="just">
              <a:defRPr/>
            </a:pPr>
            <a:r>
              <a:rPr lang="en-US" sz="1200" b="1" dirty="0"/>
              <a:t>How could I do this as a proper experiment  and get better results to look at?</a:t>
            </a:r>
            <a:endParaRPr kumimoji="0" lang="en-GB" sz="12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71730881"/>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102</TotalTime>
  <Words>385</Words>
  <Application>Microsoft Office PowerPoint</Application>
  <PresentationFormat>On-screen Show (4:3)</PresentationFormat>
  <Paragraphs>22</Paragraphs>
  <Slides>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vt:i4>
      </vt:variant>
    </vt:vector>
  </HeadingPairs>
  <TitlesOfParts>
    <vt:vector size="6" baseType="lpstr">
      <vt:lpstr>Arial</vt:lpstr>
      <vt:lpstr>Calibri</vt:lpstr>
      <vt:lpstr>Calibri Light</vt:lpstr>
      <vt:lpstr>Comic Sans MS</vt:lpstr>
      <vt:lpstr>Office Theme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Chalky Chalk</dc:creator>
  <cp:lastModifiedBy>Chalky Chalk</cp:lastModifiedBy>
  <cp:revision>16</cp:revision>
  <dcterms:created xsi:type="dcterms:W3CDTF">2020-04-06T19:04:37Z</dcterms:created>
  <dcterms:modified xsi:type="dcterms:W3CDTF">2020-04-07T09:19:04Z</dcterms:modified>
</cp:coreProperties>
</file>