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93372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78260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73973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4014983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446A7C-30C4-450A-B100-EA9B476F5072}" type="datetimeFigureOut">
              <a:rPr lang="en-GB" smtClean="0"/>
              <a:t>07/04/2020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80154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446A7C-30C4-450A-B100-EA9B476F5072}" type="datetimeFigureOut">
              <a:rPr lang="en-GB" smtClean="0"/>
              <a:t>07/04/2020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79188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46A7C-30C4-450A-B100-EA9B476F5072}" type="datetimeFigureOut">
              <a:rPr lang="en-GB" smtClean="0"/>
              <a:t>07/04/2020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65847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090291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02904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5977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908001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34446A7C-30C4-450A-B100-EA9B476F5072}" type="datetimeFigureOut">
              <a:rPr lang="en-GB" smtClean="0"/>
              <a:t>07/04/2020</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797E9450-E261-468F-80E9-2C591225FDBD}" type="slidenum">
              <a:rPr lang="en-GB" smtClean="0"/>
              <a:t>‹#›</a:t>
            </a:fld>
            <a:endParaRPr lang="en-GB"/>
          </a:p>
        </p:txBody>
      </p:sp>
    </p:spTree>
    <p:extLst>
      <p:ext uri="{BB962C8B-B14F-4D97-AF65-F5344CB8AC3E}">
        <p14:creationId xmlns:p14="http://schemas.microsoft.com/office/powerpoint/2010/main" val="2763642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9000" r="-69000"/>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9E61277-BEA4-4556-9667-43351C0D1029}"/>
              </a:ext>
            </a:extLst>
          </p:cNvPr>
          <p:cNvSpPr/>
          <p:nvPr/>
        </p:nvSpPr>
        <p:spPr>
          <a:xfrm>
            <a:off x="149418" y="295433"/>
            <a:ext cx="6552007" cy="8660677"/>
          </a:xfrm>
          <a:prstGeom prst="roundRect">
            <a:avLst>
              <a:gd name="adj" fmla="val 4735"/>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8E5CC74E-4672-4BF4-B00F-0E5EF4432868}"/>
              </a:ext>
            </a:extLst>
          </p:cNvPr>
          <p:cNvSpPr/>
          <p:nvPr/>
        </p:nvSpPr>
        <p:spPr>
          <a:xfrm>
            <a:off x="-143691" y="-63788"/>
            <a:ext cx="5855559" cy="914400"/>
          </a:xfrm>
          <a:prstGeom prst="roundRect">
            <a:avLst>
              <a:gd name="adj" fmla="val 38585"/>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40F8B0D-DE50-4E77-A8FA-727189C62CA3}"/>
              </a:ext>
            </a:extLst>
          </p:cNvPr>
          <p:cNvSpPr txBox="1"/>
          <p:nvPr/>
        </p:nvSpPr>
        <p:spPr>
          <a:xfrm>
            <a:off x="0" y="-150606"/>
            <a:ext cx="5551714" cy="1077218"/>
          </a:xfrm>
          <a:prstGeom prst="rect">
            <a:avLst/>
          </a:prstGeom>
          <a:noFill/>
        </p:spPr>
        <p:txBody>
          <a:bodyPr wrap="square" rtlCol="0">
            <a:spAutoFit/>
          </a:bodyPr>
          <a:lstStyle/>
          <a:p>
            <a:pPr lvl="0" algn="ctr" defTabSz="914400">
              <a:defRPr/>
            </a:pPr>
            <a:r>
              <a:rPr lang="en-US" sz="3200" b="1" dirty="0">
                <a:solidFill>
                  <a:prstClr val="black"/>
                </a:solidFill>
                <a:latin typeface="Comic Sans MS" panose="030F0702030302020204" pitchFamily="66" charset="0"/>
              </a:rPr>
              <a:t>Diet Coke &amp; Mentos Eruption</a:t>
            </a:r>
            <a:endParaRPr kumimoji="0" lang="en-GB" sz="32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7" name="TextBox 6">
            <a:extLst>
              <a:ext uri="{FF2B5EF4-FFF2-40B4-BE49-F238E27FC236}">
                <a16:creationId xmlns:a16="http://schemas.microsoft.com/office/drawing/2014/main" id="{22BE496E-D93D-4BED-87ED-B04996870720}"/>
              </a:ext>
            </a:extLst>
          </p:cNvPr>
          <p:cNvSpPr txBox="1"/>
          <p:nvPr/>
        </p:nvSpPr>
        <p:spPr>
          <a:xfrm>
            <a:off x="2702791" y="1449832"/>
            <a:ext cx="3896078" cy="1384995"/>
          </a:xfrm>
          <a:prstGeom prst="rect">
            <a:avLst/>
          </a:prstGeom>
          <a:solidFill>
            <a:schemeClr val="bg1"/>
          </a:solidFill>
          <a:ln w="38100">
            <a:solidFill>
              <a:srgbClr val="7030A0"/>
            </a:solidFill>
            <a:prstDash val="lgDash"/>
          </a:ln>
        </p:spPr>
        <p:txBody>
          <a:bodyPr wrap="square" rtlCol="0">
            <a:spAutoFit/>
          </a:bodyPr>
          <a:lstStyle/>
          <a:p>
            <a:pPr lvl="0" algn="just"/>
            <a:r>
              <a:rPr lang="en-US" sz="1400" dirty="0">
                <a:solidFill>
                  <a:prstClr val="black"/>
                </a:solidFill>
              </a:rPr>
              <a:t>One of the most popular experiments of modern times is the Diet Coke and Mentos Geyser. Made popular by Steve Spangler, this experiment is a lot of fun and sure to amaze your friends and family (assuming you do it outside rather than in the living room).</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26F2A4D5-06DC-44D5-8651-69B3DF0F7B93}"/>
              </a:ext>
            </a:extLst>
          </p:cNvPr>
          <p:cNvSpPr txBox="1"/>
          <p:nvPr/>
        </p:nvSpPr>
        <p:spPr>
          <a:xfrm>
            <a:off x="233553" y="2954755"/>
            <a:ext cx="3131993" cy="1046440"/>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r>
              <a:rPr lang="en-US" sz="1400" b="1" dirty="0">
                <a:solidFill>
                  <a:prstClr val="black"/>
                </a:solidFill>
              </a:rPr>
              <a:t>What you'll need:</a:t>
            </a:r>
            <a:endParaRPr lang="en-US" sz="1200" dirty="0">
              <a:solidFill>
                <a:prstClr val="black"/>
              </a:solidFill>
            </a:endParaRPr>
          </a:p>
          <a:p>
            <a:pPr marL="285750" lvl="0" indent="-285750">
              <a:buFont typeface="Arial" panose="020B0604020202020204" pitchFamily="34" charset="0"/>
              <a:buChar char="•"/>
            </a:pPr>
            <a:r>
              <a:rPr lang="en-US" sz="1200" dirty="0">
                <a:solidFill>
                  <a:prstClr val="black"/>
                </a:solidFill>
              </a:rPr>
              <a:t>Large bottle of Diet Coke</a:t>
            </a:r>
          </a:p>
          <a:p>
            <a:pPr marL="285750" lvl="0" indent="-285750">
              <a:buFont typeface="Arial" panose="020B0604020202020204" pitchFamily="34" charset="0"/>
              <a:buChar char="•"/>
            </a:pPr>
            <a:r>
              <a:rPr lang="en-US" sz="1200" dirty="0">
                <a:solidFill>
                  <a:prstClr val="black"/>
                </a:solidFill>
              </a:rPr>
              <a:t>About half a pack of Mentos</a:t>
            </a:r>
          </a:p>
          <a:p>
            <a:pPr marL="285750" lvl="0" indent="-285750">
              <a:buFont typeface="Arial" panose="020B0604020202020204" pitchFamily="34" charset="0"/>
              <a:buChar char="•"/>
            </a:pPr>
            <a:r>
              <a:rPr lang="en-US" sz="1200" dirty="0">
                <a:solidFill>
                  <a:prstClr val="black"/>
                </a:solidFill>
              </a:rPr>
              <a:t>Geyser tube (optional but makes things much easier)</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6B9BF1-8162-4AE1-A5DB-B364D02151DD}"/>
              </a:ext>
            </a:extLst>
          </p:cNvPr>
          <p:cNvSpPr/>
          <p:nvPr/>
        </p:nvSpPr>
        <p:spPr>
          <a:xfrm>
            <a:off x="233554" y="4105635"/>
            <a:ext cx="3131992" cy="3515321"/>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nSpc>
                <a:spcPct val="115000"/>
              </a:lnSpc>
              <a:spcAft>
                <a:spcPts val="1000"/>
              </a:spcAft>
            </a:pPr>
            <a:r>
              <a:rPr lang="en-US" sz="1400" b="1" dirty="0">
                <a:solidFill>
                  <a:prstClr val="black"/>
                </a:solidFill>
                <a:ea typeface="Calibri" panose="020F0502020204030204" pitchFamily="34" charset="0"/>
                <a:cs typeface="Times New Roman" panose="02020603050405020304" pitchFamily="18" charset="0"/>
              </a:rPr>
              <a:t>Instructions:</a:t>
            </a:r>
          </a:p>
          <a:p>
            <a:pPr marL="171450" indent="-171450" algn="just">
              <a:buFont typeface="Arial" panose="020B0604020202020204" pitchFamily="34" charset="0"/>
              <a:buChar char="•"/>
            </a:pPr>
            <a:r>
              <a:rPr lang="en-US" sz="1100" dirty="0"/>
              <a:t>Make sure you are doing this experiment in a place where you won't get in trouble for getting Diet Coke everywhere. Outside on some grass is perfect, please don't try this one in your family lounge!!</a:t>
            </a:r>
          </a:p>
          <a:p>
            <a:pPr marL="171450" indent="-171450" algn="just">
              <a:buFont typeface="Arial" panose="020B0604020202020204" pitchFamily="34" charset="0"/>
              <a:buChar char="•"/>
            </a:pPr>
            <a:r>
              <a:rPr lang="en-US" sz="1100" dirty="0"/>
              <a:t>Stand the Diet Coke upright and unscrew the lid. Put some sort of funnel or tube on top of it so you can drop the Mentos in at the same time (about half the pack is a good amount). Doing this part can be tricky if you don't have a specially designed geyser tube, I recommend buying one from a local store such as Natures Discoveries (NZ) or online.</a:t>
            </a:r>
          </a:p>
          <a:p>
            <a:pPr marL="171450" indent="-171450" algn="just">
              <a:buFont typeface="Arial" panose="020B0604020202020204" pitchFamily="34" charset="0"/>
              <a:buChar char="•"/>
            </a:pPr>
            <a:r>
              <a:rPr lang="en-US" sz="1100" dirty="0"/>
              <a:t>Time for the fun part, drop the Mentos into the Diet Coke and run like mad! If you've done it properly a huge geyser of Diet Coke should come flying out of the bottle, it's a very impressive sight.</a:t>
            </a:r>
          </a:p>
        </p:txBody>
      </p:sp>
      <p:sp>
        <p:nvSpPr>
          <p:cNvPr id="18" name="TextBox 17">
            <a:extLst>
              <a:ext uri="{FF2B5EF4-FFF2-40B4-BE49-F238E27FC236}">
                <a16:creationId xmlns:a16="http://schemas.microsoft.com/office/drawing/2014/main" id="{0F5A5706-64FE-4D53-9AF5-BE51CD2C1E8D}"/>
              </a:ext>
            </a:extLst>
          </p:cNvPr>
          <p:cNvSpPr txBox="1"/>
          <p:nvPr/>
        </p:nvSpPr>
        <p:spPr>
          <a:xfrm>
            <a:off x="2702790" y="969046"/>
            <a:ext cx="3896078"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Introduction</a:t>
            </a:r>
          </a:p>
        </p:txBody>
      </p:sp>
      <p:sp>
        <p:nvSpPr>
          <p:cNvPr id="19" name="TextBox 18">
            <a:extLst>
              <a:ext uri="{FF2B5EF4-FFF2-40B4-BE49-F238E27FC236}">
                <a16:creationId xmlns:a16="http://schemas.microsoft.com/office/drawing/2014/main" id="{43B7A050-A87C-4F3C-BD1C-4F0C6240E313}"/>
              </a:ext>
            </a:extLst>
          </p:cNvPr>
          <p:cNvSpPr txBox="1"/>
          <p:nvPr/>
        </p:nvSpPr>
        <p:spPr>
          <a:xfrm>
            <a:off x="3505978" y="2954755"/>
            <a:ext cx="2984404"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What’s Happening</a:t>
            </a:r>
          </a:p>
        </p:txBody>
      </p:sp>
      <p:sp>
        <p:nvSpPr>
          <p:cNvPr id="20" name="TextBox 19">
            <a:extLst>
              <a:ext uri="{FF2B5EF4-FFF2-40B4-BE49-F238E27FC236}">
                <a16:creationId xmlns:a16="http://schemas.microsoft.com/office/drawing/2014/main" id="{718EDE17-36A2-4A37-B6AF-43A589F3AF2D}"/>
              </a:ext>
            </a:extLst>
          </p:cNvPr>
          <p:cNvSpPr txBox="1"/>
          <p:nvPr/>
        </p:nvSpPr>
        <p:spPr>
          <a:xfrm>
            <a:off x="3520898" y="3504640"/>
            <a:ext cx="2984404" cy="5078313"/>
          </a:xfrm>
          <a:prstGeom prst="rect">
            <a:avLst/>
          </a:prstGeom>
          <a:solidFill>
            <a:schemeClr val="bg1"/>
          </a:solidFill>
          <a:ln w="38100">
            <a:solidFill>
              <a:srgbClr val="7030A0"/>
            </a:solidFill>
            <a:prstDash val="lgDash"/>
          </a:ln>
        </p:spPr>
        <p:txBody>
          <a:bodyPr wrap="square" rtlCol="0">
            <a:spAutoFit/>
          </a:bodyPr>
          <a:lstStyle/>
          <a:p>
            <a:pPr lvl="0" algn="just"/>
            <a:r>
              <a:rPr lang="en-US" sz="1200" dirty="0"/>
              <a:t>Although there are a few different theories around about how this experiment works, the most </a:t>
            </a:r>
            <a:r>
              <a:rPr lang="en-US" sz="1200" dirty="0" err="1"/>
              <a:t>favoured</a:t>
            </a:r>
            <a:r>
              <a:rPr lang="en-US" sz="1200" dirty="0"/>
              <a:t> reason is because of the combination of carbon dioxide in the Diet Coke and the little dimples found on Mentos candy pieces.</a:t>
            </a:r>
          </a:p>
          <a:p>
            <a:pPr lvl="0" algn="just"/>
            <a:endParaRPr lang="en-US" sz="1200" dirty="0"/>
          </a:p>
          <a:p>
            <a:pPr lvl="0" algn="just"/>
            <a:r>
              <a:rPr lang="en-US" sz="1200" dirty="0"/>
              <a:t>The thing that makes soda drinks bubbly is the carbon dioxide that is pumped in when they bottle the drink at the factory. It doesn't get released from the liquid until you pour it into a glass and drink it, some also gets released when you open the lid (more if you shake it up beforehand). This means that there is a whole lot of carbon dioxide gas just waiting to escape the liquid in the form of bubbles.</a:t>
            </a:r>
          </a:p>
          <a:p>
            <a:pPr lvl="0" algn="just"/>
            <a:endParaRPr lang="en-US" sz="1200" dirty="0"/>
          </a:p>
          <a:p>
            <a:pPr lvl="0" algn="just"/>
            <a:r>
              <a:rPr lang="en-US" sz="1200" dirty="0"/>
              <a:t>Dropping something into the Diet Coke speeds up this process by both breaking the surface tension of the liquid and also allowing bubbles to form on the surface area of the Mentos. Mentos candy pieces are covered in tiny dimples (a bit like a golf ball), which dramatically increases the surface area and allows a huge amount of bubbles to form.</a:t>
            </a: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253E7D3F-EF98-4FEB-8A25-A0D8BD686DCE}"/>
              </a:ext>
            </a:extLst>
          </p:cNvPr>
          <p:cNvSpPr txBox="1"/>
          <p:nvPr/>
        </p:nvSpPr>
        <p:spPr>
          <a:xfrm>
            <a:off x="233552" y="7694168"/>
            <a:ext cx="3082005" cy="276999"/>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lgn="ju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Reflection Questions</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FE50A4D6-1699-4358-8100-AF08F10A18A0}"/>
              </a:ext>
            </a:extLst>
          </p:cNvPr>
          <p:cNvSpPr txBox="1"/>
          <p:nvPr/>
        </p:nvSpPr>
        <p:spPr>
          <a:xfrm>
            <a:off x="242769" y="8069869"/>
            <a:ext cx="3082005" cy="27699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GB" sz="1200" b="1" dirty="0">
                <a:solidFill>
                  <a:prstClr val="black"/>
                </a:solidFill>
              </a:rPr>
              <a:t>Is something confusing me?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35168C2D-2C1E-4346-95B8-791F3AA9C2D6}"/>
              </a:ext>
            </a:extLst>
          </p:cNvPr>
          <p:cNvSpPr txBox="1"/>
          <p:nvPr/>
        </p:nvSpPr>
        <p:spPr>
          <a:xfrm>
            <a:off x="242769" y="8445572"/>
            <a:ext cx="3082005" cy="27699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200" b="1" dirty="0"/>
              <a:t>Could I explain this to someone else?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descr="Does the Mentos and Soda Trick Work With Regular Coke?">
            <a:extLst>
              <a:ext uri="{FF2B5EF4-FFF2-40B4-BE49-F238E27FC236}">
                <a16:creationId xmlns:a16="http://schemas.microsoft.com/office/drawing/2014/main" id="{A243A9F5-34C8-4041-86B1-3F1E968C14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131" y="1012786"/>
            <a:ext cx="2333944" cy="1750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17308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104</TotalTime>
  <Words>448</Words>
  <Application>Microsoft Office PowerPoint</Application>
  <PresentationFormat>On-screen Show (4:3)</PresentationFormat>
  <Paragraphs>20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Chalky Chalk</dc:creator>
  <cp:lastModifiedBy>Chalky Chalk</cp:lastModifiedBy>
  <cp:revision>32</cp:revision>
  <dcterms:created xsi:type="dcterms:W3CDTF">2020-04-06T19:04:37Z</dcterms:created>
  <dcterms:modified xsi:type="dcterms:W3CDTF">2020-04-07T12:53:09Z</dcterms:modified>
</cp:coreProperties>
</file>