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6" r:id="rId4"/>
    <p:sldId id="267" r:id="rId5"/>
    <p:sldId id="268" r:id="rId6"/>
    <p:sldId id="269" r:id="rId7"/>
    <p:sldId id="270" r:id="rId8"/>
    <p:sldId id="271" r:id="rId9"/>
    <p:sldId id="27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6" autoAdjust="0"/>
    <p:restoredTop sz="94660"/>
  </p:normalViewPr>
  <p:slideViewPr>
    <p:cSldViewPr snapToGrid="0">
      <p:cViewPr varScale="1">
        <p:scale>
          <a:sx n="63" d="100"/>
          <a:sy n="63" d="100"/>
        </p:scale>
        <p:origin x="64" y="1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65ABE-AEC8-4E8B-8BA0-EF18EA2B3A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FDF7D15-AD28-441F-B0DB-B48CE763BE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FC0A635-BC66-4B71-B238-FB32DE7648A8}"/>
              </a:ext>
            </a:extLst>
          </p:cNvPr>
          <p:cNvSpPr>
            <a:spLocks noGrp="1"/>
          </p:cNvSpPr>
          <p:nvPr>
            <p:ph type="dt" sz="half" idx="10"/>
          </p:nvPr>
        </p:nvSpPr>
        <p:spPr/>
        <p:txBody>
          <a:bodyPr/>
          <a:lstStyle/>
          <a:p>
            <a:fld id="{3949DE33-FECB-4956-AF95-28B2A9B837DE}" type="datetimeFigureOut">
              <a:rPr lang="en-GB" smtClean="0"/>
              <a:t>28/01/2019</a:t>
            </a:fld>
            <a:endParaRPr lang="en-GB"/>
          </a:p>
        </p:txBody>
      </p:sp>
      <p:sp>
        <p:nvSpPr>
          <p:cNvPr id="5" name="Footer Placeholder 4">
            <a:extLst>
              <a:ext uri="{FF2B5EF4-FFF2-40B4-BE49-F238E27FC236}">
                <a16:creationId xmlns:a16="http://schemas.microsoft.com/office/drawing/2014/main" id="{6012B2DD-73F8-4C71-90A0-9A39EBDF56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03D18F-EBB3-4193-8F37-36F9DA37399A}"/>
              </a:ext>
            </a:extLst>
          </p:cNvPr>
          <p:cNvSpPr>
            <a:spLocks noGrp="1"/>
          </p:cNvSpPr>
          <p:nvPr>
            <p:ph type="sldNum" sz="quarter" idx="12"/>
          </p:nvPr>
        </p:nvSpPr>
        <p:spPr/>
        <p:txBody>
          <a:bodyPr/>
          <a:lstStyle/>
          <a:p>
            <a:fld id="{B3EDEDBC-85A7-465E-9D3A-817C12116932}" type="slidenum">
              <a:rPr lang="en-GB" smtClean="0"/>
              <a:t>‹#›</a:t>
            </a:fld>
            <a:endParaRPr lang="en-GB"/>
          </a:p>
        </p:txBody>
      </p:sp>
    </p:spTree>
    <p:extLst>
      <p:ext uri="{BB962C8B-B14F-4D97-AF65-F5344CB8AC3E}">
        <p14:creationId xmlns:p14="http://schemas.microsoft.com/office/powerpoint/2010/main" val="834640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4E2A2-FBD1-4395-A43C-2532ECDD600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FA50B1-8007-4486-9E71-0C857386B1E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92750E-5F19-4DBD-BE14-795CE82F5181}"/>
              </a:ext>
            </a:extLst>
          </p:cNvPr>
          <p:cNvSpPr>
            <a:spLocks noGrp="1"/>
          </p:cNvSpPr>
          <p:nvPr>
            <p:ph type="dt" sz="half" idx="10"/>
          </p:nvPr>
        </p:nvSpPr>
        <p:spPr/>
        <p:txBody>
          <a:bodyPr/>
          <a:lstStyle/>
          <a:p>
            <a:fld id="{3949DE33-FECB-4956-AF95-28B2A9B837DE}" type="datetimeFigureOut">
              <a:rPr lang="en-GB" smtClean="0"/>
              <a:t>28/01/2019</a:t>
            </a:fld>
            <a:endParaRPr lang="en-GB"/>
          </a:p>
        </p:txBody>
      </p:sp>
      <p:sp>
        <p:nvSpPr>
          <p:cNvPr id="5" name="Footer Placeholder 4">
            <a:extLst>
              <a:ext uri="{FF2B5EF4-FFF2-40B4-BE49-F238E27FC236}">
                <a16:creationId xmlns:a16="http://schemas.microsoft.com/office/drawing/2014/main" id="{AD270007-FC01-4268-9059-58CE041BF1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75F6AE-8D59-4288-AD47-6C1381C90FB0}"/>
              </a:ext>
            </a:extLst>
          </p:cNvPr>
          <p:cNvSpPr>
            <a:spLocks noGrp="1"/>
          </p:cNvSpPr>
          <p:nvPr>
            <p:ph type="sldNum" sz="quarter" idx="12"/>
          </p:nvPr>
        </p:nvSpPr>
        <p:spPr/>
        <p:txBody>
          <a:bodyPr/>
          <a:lstStyle/>
          <a:p>
            <a:fld id="{B3EDEDBC-85A7-465E-9D3A-817C12116932}" type="slidenum">
              <a:rPr lang="en-GB" smtClean="0"/>
              <a:t>‹#›</a:t>
            </a:fld>
            <a:endParaRPr lang="en-GB"/>
          </a:p>
        </p:txBody>
      </p:sp>
    </p:spTree>
    <p:extLst>
      <p:ext uri="{BB962C8B-B14F-4D97-AF65-F5344CB8AC3E}">
        <p14:creationId xmlns:p14="http://schemas.microsoft.com/office/powerpoint/2010/main" val="3597927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5E5DA-CB93-41E0-AFEF-A41FD9F003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8F424A6-9E95-46FC-B523-C0E3F1F93E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51436C6-ADF8-48A6-A230-1CC4A770A589}"/>
              </a:ext>
            </a:extLst>
          </p:cNvPr>
          <p:cNvSpPr>
            <a:spLocks noGrp="1"/>
          </p:cNvSpPr>
          <p:nvPr>
            <p:ph type="dt" sz="half" idx="10"/>
          </p:nvPr>
        </p:nvSpPr>
        <p:spPr/>
        <p:txBody>
          <a:bodyPr/>
          <a:lstStyle/>
          <a:p>
            <a:fld id="{3949DE33-FECB-4956-AF95-28B2A9B837DE}" type="datetimeFigureOut">
              <a:rPr lang="en-GB" smtClean="0"/>
              <a:t>28/01/2019</a:t>
            </a:fld>
            <a:endParaRPr lang="en-GB"/>
          </a:p>
        </p:txBody>
      </p:sp>
      <p:sp>
        <p:nvSpPr>
          <p:cNvPr id="5" name="Footer Placeholder 4">
            <a:extLst>
              <a:ext uri="{FF2B5EF4-FFF2-40B4-BE49-F238E27FC236}">
                <a16:creationId xmlns:a16="http://schemas.microsoft.com/office/drawing/2014/main" id="{0685195F-5A25-425A-B995-8507ADC120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3EA56C-FF87-474B-B7BA-5CDE6A8826F2}"/>
              </a:ext>
            </a:extLst>
          </p:cNvPr>
          <p:cNvSpPr>
            <a:spLocks noGrp="1"/>
          </p:cNvSpPr>
          <p:nvPr>
            <p:ph type="sldNum" sz="quarter" idx="12"/>
          </p:nvPr>
        </p:nvSpPr>
        <p:spPr/>
        <p:txBody>
          <a:bodyPr/>
          <a:lstStyle/>
          <a:p>
            <a:fld id="{B3EDEDBC-85A7-465E-9D3A-817C12116932}" type="slidenum">
              <a:rPr lang="en-GB" smtClean="0"/>
              <a:t>‹#›</a:t>
            </a:fld>
            <a:endParaRPr lang="en-GB"/>
          </a:p>
        </p:txBody>
      </p:sp>
    </p:spTree>
    <p:extLst>
      <p:ext uri="{BB962C8B-B14F-4D97-AF65-F5344CB8AC3E}">
        <p14:creationId xmlns:p14="http://schemas.microsoft.com/office/powerpoint/2010/main" val="3731340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627A6-6E08-43DC-A5D0-0B83C4A6B2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E98BA6F-E1B1-4708-981C-FA56A2DF05B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B9EBD49-501C-4490-8798-D3156E7CE21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6164AD6-96EB-42E2-8D9E-3F87B8E36E79}"/>
              </a:ext>
            </a:extLst>
          </p:cNvPr>
          <p:cNvSpPr>
            <a:spLocks noGrp="1"/>
          </p:cNvSpPr>
          <p:nvPr>
            <p:ph type="dt" sz="half" idx="10"/>
          </p:nvPr>
        </p:nvSpPr>
        <p:spPr/>
        <p:txBody>
          <a:bodyPr/>
          <a:lstStyle/>
          <a:p>
            <a:fld id="{3949DE33-FECB-4956-AF95-28B2A9B837DE}" type="datetimeFigureOut">
              <a:rPr lang="en-GB" smtClean="0"/>
              <a:t>28/01/2019</a:t>
            </a:fld>
            <a:endParaRPr lang="en-GB"/>
          </a:p>
        </p:txBody>
      </p:sp>
      <p:sp>
        <p:nvSpPr>
          <p:cNvPr id="6" name="Footer Placeholder 5">
            <a:extLst>
              <a:ext uri="{FF2B5EF4-FFF2-40B4-BE49-F238E27FC236}">
                <a16:creationId xmlns:a16="http://schemas.microsoft.com/office/drawing/2014/main" id="{E9320CDD-F8AF-4886-8994-3CF41781BF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6CA495-4C6E-403C-BC43-56C6BB586AAD}"/>
              </a:ext>
            </a:extLst>
          </p:cNvPr>
          <p:cNvSpPr>
            <a:spLocks noGrp="1"/>
          </p:cNvSpPr>
          <p:nvPr>
            <p:ph type="sldNum" sz="quarter" idx="12"/>
          </p:nvPr>
        </p:nvSpPr>
        <p:spPr/>
        <p:txBody>
          <a:bodyPr/>
          <a:lstStyle/>
          <a:p>
            <a:fld id="{B3EDEDBC-85A7-465E-9D3A-817C12116932}" type="slidenum">
              <a:rPr lang="en-GB" smtClean="0"/>
              <a:t>‹#›</a:t>
            </a:fld>
            <a:endParaRPr lang="en-GB"/>
          </a:p>
        </p:txBody>
      </p:sp>
    </p:spTree>
    <p:extLst>
      <p:ext uri="{BB962C8B-B14F-4D97-AF65-F5344CB8AC3E}">
        <p14:creationId xmlns:p14="http://schemas.microsoft.com/office/powerpoint/2010/main" val="2124826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D43D4-5397-4F56-A090-5F2AF201D8C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9FF4A03-8AC6-493B-BC72-62C8244882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AD21A74-A232-4655-B563-FF4EA25A7A3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6B58A07-3D63-4966-B579-D5AD240C79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10ADAFF-B9C9-4CD2-9DFC-5D416850C40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31B70FF-A6E4-4356-8D7B-115F02E2198B}"/>
              </a:ext>
            </a:extLst>
          </p:cNvPr>
          <p:cNvSpPr>
            <a:spLocks noGrp="1"/>
          </p:cNvSpPr>
          <p:nvPr>
            <p:ph type="dt" sz="half" idx="10"/>
          </p:nvPr>
        </p:nvSpPr>
        <p:spPr/>
        <p:txBody>
          <a:bodyPr/>
          <a:lstStyle/>
          <a:p>
            <a:fld id="{3949DE33-FECB-4956-AF95-28B2A9B837DE}" type="datetimeFigureOut">
              <a:rPr lang="en-GB" smtClean="0"/>
              <a:t>28/01/2019</a:t>
            </a:fld>
            <a:endParaRPr lang="en-GB"/>
          </a:p>
        </p:txBody>
      </p:sp>
      <p:sp>
        <p:nvSpPr>
          <p:cNvPr id="8" name="Footer Placeholder 7">
            <a:extLst>
              <a:ext uri="{FF2B5EF4-FFF2-40B4-BE49-F238E27FC236}">
                <a16:creationId xmlns:a16="http://schemas.microsoft.com/office/drawing/2014/main" id="{04AE3609-E2D6-4924-9CFC-01525E19996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DBA74CD-18D7-431B-9598-DE71AA2041CF}"/>
              </a:ext>
            </a:extLst>
          </p:cNvPr>
          <p:cNvSpPr>
            <a:spLocks noGrp="1"/>
          </p:cNvSpPr>
          <p:nvPr>
            <p:ph type="sldNum" sz="quarter" idx="12"/>
          </p:nvPr>
        </p:nvSpPr>
        <p:spPr/>
        <p:txBody>
          <a:bodyPr/>
          <a:lstStyle/>
          <a:p>
            <a:fld id="{B3EDEDBC-85A7-465E-9D3A-817C12116932}" type="slidenum">
              <a:rPr lang="en-GB" smtClean="0"/>
              <a:t>‹#›</a:t>
            </a:fld>
            <a:endParaRPr lang="en-GB"/>
          </a:p>
        </p:txBody>
      </p:sp>
    </p:spTree>
    <p:extLst>
      <p:ext uri="{BB962C8B-B14F-4D97-AF65-F5344CB8AC3E}">
        <p14:creationId xmlns:p14="http://schemas.microsoft.com/office/powerpoint/2010/main" val="28928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B63A2-D6A2-4B7F-BCB5-69A6337A1F8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AA89FD-DB61-4C92-A9D4-FB3CADE9DCAD}"/>
              </a:ext>
            </a:extLst>
          </p:cNvPr>
          <p:cNvSpPr>
            <a:spLocks noGrp="1"/>
          </p:cNvSpPr>
          <p:nvPr>
            <p:ph type="dt" sz="half" idx="10"/>
          </p:nvPr>
        </p:nvSpPr>
        <p:spPr/>
        <p:txBody>
          <a:bodyPr/>
          <a:lstStyle/>
          <a:p>
            <a:fld id="{3949DE33-FECB-4956-AF95-28B2A9B837DE}" type="datetimeFigureOut">
              <a:rPr lang="en-GB" smtClean="0"/>
              <a:t>28/01/2019</a:t>
            </a:fld>
            <a:endParaRPr lang="en-GB"/>
          </a:p>
        </p:txBody>
      </p:sp>
      <p:sp>
        <p:nvSpPr>
          <p:cNvPr id="4" name="Footer Placeholder 3">
            <a:extLst>
              <a:ext uri="{FF2B5EF4-FFF2-40B4-BE49-F238E27FC236}">
                <a16:creationId xmlns:a16="http://schemas.microsoft.com/office/drawing/2014/main" id="{F70723E0-E5FA-4ADB-9EBB-648E42E0E7C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CD12668-6073-4518-B06A-D860D39523F6}"/>
              </a:ext>
            </a:extLst>
          </p:cNvPr>
          <p:cNvSpPr>
            <a:spLocks noGrp="1"/>
          </p:cNvSpPr>
          <p:nvPr>
            <p:ph type="sldNum" sz="quarter" idx="12"/>
          </p:nvPr>
        </p:nvSpPr>
        <p:spPr/>
        <p:txBody>
          <a:bodyPr/>
          <a:lstStyle/>
          <a:p>
            <a:fld id="{B3EDEDBC-85A7-465E-9D3A-817C12116932}" type="slidenum">
              <a:rPr lang="en-GB" smtClean="0"/>
              <a:t>‹#›</a:t>
            </a:fld>
            <a:endParaRPr lang="en-GB"/>
          </a:p>
        </p:txBody>
      </p:sp>
    </p:spTree>
    <p:extLst>
      <p:ext uri="{BB962C8B-B14F-4D97-AF65-F5344CB8AC3E}">
        <p14:creationId xmlns:p14="http://schemas.microsoft.com/office/powerpoint/2010/main" val="953780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FAEB13-79B2-495C-8449-E094F11183FA}"/>
              </a:ext>
            </a:extLst>
          </p:cNvPr>
          <p:cNvSpPr>
            <a:spLocks noGrp="1"/>
          </p:cNvSpPr>
          <p:nvPr>
            <p:ph type="dt" sz="half" idx="10"/>
          </p:nvPr>
        </p:nvSpPr>
        <p:spPr/>
        <p:txBody>
          <a:bodyPr/>
          <a:lstStyle/>
          <a:p>
            <a:fld id="{3949DE33-FECB-4956-AF95-28B2A9B837DE}" type="datetimeFigureOut">
              <a:rPr lang="en-GB" smtClean="0"/>
              <a:t>28/01/2019</a:t>
            </a:fld>
            <a:endParaRPr lang="en-GB"/>
          </a:p>
        </p:txBody>
      </p:sp>
      <p:sp>
        <p:nvSpPr>
          <p:cNvPr id="3" name="Footer Placeholder 2">
            <a:extLst>
              <a:ext uri="{FF2B5EF4-FFF2-40B4-BE49-F238E27FC236}">
                <a16:creationId xmlns:a16="http://schemas.microsoft.com/office/drawing/2014/main" id="{F56505AB-28D9-4BC2-9DF4-18D6F91207C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2FBE937-B070-4172-A59B-9DAA7BB870F6}"/>
              </a:ext>
            </a:extLst>
          </p:cNvPr>
          <p:cNvSpPr>
            <a:spLocks noGrp="1"/>
          </p:cNvSpPr>
          <p:nvPr>
            <p:ph type="sldNum" sz="quarter" idx="12"/>
          </p:nvPr>
        </p:nvSpPr>
        <p:spPr/>
        <p:txBody>
          <a:bodyPr/>
          <a:lstStyle/>
          <a:p>
            <a:fld id="{B3EDEDBC-85A7-465E-9D3A-817C12116932}" type="slidenum">
              <a:rPr lang="en-GB" smtClean="0"/>
              <a:t>‹#›</a:t>
            </a:fld>
            <a:endParaRPr lang="en-GB"/>
          </a:p>
        </p:txBody>
      </p:sp>
    </p:spTree>
    <p:extLst>
      <p:ext uri="{BB962C8B-B14F-4D97-AF65-F5344CB8AC3E}">
        <p14:creationId xmlns:p14="http://schemas.microsoft.com/office/powerpoint/2010/main" val="4058121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B075E-2183-4035-8FB6-274FA69E87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415975A-297A-40B6-9248-9701B760F4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79B8659-313E-4EA4-AF8F-6112443F50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E48938F-B55A-4029-BD00-31E7BE43884E}"/>
              </a:ext>
            </a:extLst>
          </p:cNvPr>
          <p:cNvSpPr>
            <a:spLocks noGrp="1"/>
          </p:cNvSpPr>
          <p:nvPr>
            <p:ph type="dt" sz="half" idx="10"/>
          </p:nvPr>
        </p:nvSpPr>
        <p:spPr/>
        <p:txBody>
          <a:bodyPr/>
          <a:lstStyle/>
          <a:p>
            <a:fld id="{3949DE33-FECB-4956-AF95-28B2A9B837DE}" type="datetimeFigureOut">
              <a:rPr lang="en-GB" smtClean="0"/>
              <a:t>28/01/2019</a:t>
            </a:fld>
            <a:endParaRPr lang="en-GB"/>
          </a:p>
        </p:txBody>
      </p:sp>
      <p:sp>
        <p:nvSpPr>
          <p:cNvPr id="6" name="Footer Placeholder 5">
            <a:extLst>
              <a:ext uri="{FF2B5EF4-FFF2-40B4-BE49-F238E27FC236}">
                <a16:creationId xmlns:a16="http://schemas.microsoft.com/office/drawing/2014/main" id="{952328D4-CFE3-4A70-B98A-AA9ECB3990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B359EE-89BD-493B-AA3C-EAE9738EC3A2}"/>
              </a:ext>
            </a:extLst>
          </p:cNvPr>
          <p:cNvSpPr>
            <a:spLocks noGrp="1"/>
          </p:cNvSpPr>
          <p:nvPr>
            <p:ph type="sldNum" sz="quarter" idx="12"/>
          </p:nvPr>
        </p:nvSpPr>
        <p:spPr/>
        <p:txBody>
          <a:bodyPr/>
          <a:lstStyle/>
          <a:p>
            <a:fld id="{B3EDEDBC-85A7-465E-9D3A-817C12116932}" type="slidenum">
              <a:rPr lang="en-GB" smtClean="0"/>
              <a:t>‹#›</a:t>
            </a:fld>
            <a:endParaRPr lang="en-GB"/>
          </a:p>
        </p:txBody>
      </p:sp>
    </p:spTree>
    <p:extLst>
      <p:ext uri="{BB962C8B-B14F-4D97-AF65-F5344CB8AC3E}">
        <p14:creationId xmlns:p14="http://schemas.microsoft.com/office/powerpoint/2010/main" val="1396258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B88B2-B4B2-449E-8340-C7B8B2C89F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AA0D893-81DC-4733-A962-A9900637F9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3616563-4C99-49B6-9420-38D91FD6B1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BE6574E-BF8D-4BB8-B407-EE2654FD0010}"/>
              </a:ext>
            </a:extLst>
          </p:cNvPr>
          <p:cNvSpPr>
            <a:spLocks noGrp="1"/>
          </p:cNvSpPr>
          <p:nvPr>
            <p:ph type="dt" sz="half" idx="10"/>
          </p:nvPr>
        </p:nvSpPr>
        <p:spPr/>
        <p:txBody>
          <a:bodyPr/>
          <a:lstStyle/>
          <a:p>
            <a:fld id="{3949DE33-FECB-4956-AF95-28B2A9B837DE}" type="datetimeFigureOut">
              <a:rPr lang="en-GB" smtClean="0"/>
              <a:t>28/01/2019</a:t>
            </a:fld>
            <a:endParaRPr lang="en-GB"/>
          </a:p>
        </p:txBody>
      </p:sp>
      <p:sp>
        <p:nvSpPr>
          <p:cNvPr id="6" name="Footer Placeholder 5">
            <a:extLst>
              <a:ext uri="{FF2B5EF4-FFF2-40B4-BE49-F238E27FC236}">
                <a16:creationId xmlns:a16="http://schemas.microsoft.com/office/drawing/2014/main" id="{F2927928-A40F-4C26-8542-71FD8C95C3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693C922-1A6D-4512-8B9B-629AA26A2C69}"/>
              </a:ext>
            </a:extLst>
          </p:cNvPr>
          <p:cNvSpPr>
            <a:spLocks noGrp="1"/>
          </p:cNvSpPr>
          <p:nvPr>
            <p:ph type="sldNum" sz="quarter" idx="12"/>
          </p:nvPr>
        </p:nvSpPr>
        <p:spPr/>
        <p:txBody>
          <a:bodyPr/>
          <a:lstStyle/>
          <a:p>
            <a:fld id="{B3EDEDBC-85A7-465E-9D3A-817C12116932}" type="slidenum">
              <a:rPr lang="en-GB" smtClean="0"/>
              <a:t>‹#›</a:t>
            </a:fld>
            <a:endParaRPr lang="en-GB"/>
          </a:p>
        </p:txBody>
      </p:sp>
    </p:spTree>
    <p:extLst>
      <p:ext uri="{BB962C8B-B14F-4D97-AF65-F5344CB8AC3E}">
        <p14:creationId xmlns:p14="http://schemas.microsoft.com/office/powerpoint/2010/main" val="1632939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D4B1C-4802-47F6-869C-B4DE14F522C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B32FA07-0B18-467F-876A-17D8AA47A20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A95041-18CB-4CDB-A88B-D4B98405DA74}"/>
              </a:ext>
            </a:extLst>
          </p:cNvPr>
          <p:cNvSpPr>
            <a:spLocks noGrp="1"/>
          </p:cNvSpPr>
          <p:nvPr>
            <p:ph type="dt" sz="half" idx="10"/>
          </p:nvPr>
        </p:nvSpPr>
        <p:spPr/>
        <p:txBody>
          <a:bodyPr/>
          <a:lstStyle/>
          <a:p>
            <a:fld id="{3949DE33-FECB-4956-AF95-28B2A9B837DE}" type="datetimeFigureOut">
              <a:rPr lang="en-GB" smtClean="0"/>
              <a:t>28/01/2019</a:t>
            </a:fld>
            <a:endParaRPr lang="en-GB"/>
          </a:p>
        </p:txBody>
      </p:sp>
      <p:sp>
        <p:nvSpPr>
          <p:cNvPr id="5" name="Footer Placeholder 4">
            <a:extLst>
              <a:ext uri="{FF2B5EF4-FFF2-40B4-BE49-F238E27FC236}">
                <a16:creationId xmlns:a16="http://schemas.microsoft.com/office/drawing/2014/main" id="{1292C7EB-C0A8-43CE-AD41-222914F597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6CCD6B-FC67-4DA7-A700-D0F6A094ABA2}"/>
              </a:ext>
            </a:extLst>
          </p:cNvPr>
          <p:cNvSpPr>
            <a:spLocks noGrp="1"/>
          </p:cNvSpPr>
          <p:nvPr>
            <p:ph type="sldNum" sz="quarter" idx="12"/>
          </p:nvPr>
        </p:nvSpPr>
        <p:spPr/>
        <p:txBody>
          <a:bodyPr/>
          <a:lstStyle/>
          <a:p>
            <a:fld id="{B3EDEDBC-85A7-465E-9D3A-817C12116932}" type="slidenum">
              <a:rPr lang="en-GB" smtClean="0"/>
              <a:t>‹#›</a:t>
            </a:fld>
            <a:endParaRPr lang="en-GB"/>
          </a:p>
        </p:txBody>
      </p:sp>
    </p:spTree>
    <p:extLst>
      <p:ext uri="{BB962C8B-B14F-4D97-AF65-F5344CB8AC3E}">
        <p14:creationId xmlns:p14="http://schemas.microsoft.com/office/powerpoint/2010/main" val="2216710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88361A-5B59-460D-BFC0-9F42536D51F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7E4870-10AD-4349-9C91-057EF9D693A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C493B3-4AD7-4975-AFCB-3B0B6A8C09A4}"/>
              </a:ext>
            </a:extLst>
          </p:cNvPr>
          <p:cNvSpPr>
            <a:spLocks noGrp="1"/>
          </p:cNvSpPr>
          <p:nvPr>
            <p:ph type="dt" sz="half" idx="10"/>
          </p:nvPr>
        </p:nvSpPr>
        <p:spPr/>
        <p:txBody>
          <a:bodyPr/>
          <a:lstStyle/>
          <a:p>
            <a:fld id="{3949DE33-FECB-4956-AF95-28B2A9B837DE}" type="datetimeFigureOut">
              <a:rPr lang="en-GB" smtClean="0"/>
              <a:t>28/01/2019</a:t>
            </a:fld>
            <a:endParaRPr lang="en-GB"/>
          </a:p>
        </p:txBody>
      </p:sp>
      <p:sp>
        <p:nvSpPr>
          <p:cNvPr id="5" name="Footer Placeholder 4">
            <a:extLst>
              <a:ext uri="{FF2B5EF4-FFF2-40B4-BE49-F238E27FC236}">
                <a16:creationId xmlns:a16="http://schemas.microsoft.com/office/drawing/2014/main" id="{D03D8104-6053-4954-AF2B-E3038BC8AD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242F16-E8D0-4DF5-BE87-6FF44938A390}"/>
              </a:ext>
            </a:extLst>
          </p:cNvPr>
          <p:cNvSpPr>
            <a:spLocks noGrp="1"/>
          </p:cNvSpPr>
          <p:nvPr>
            <p:ph type="sldNum" sz="quarter" idx="12"/>
          </p:nvPr>
        </p:nvSpPr>
        <p:spPr/>
        <p:txBody>
          <a:bodyPr/>
          <a:lstStyle/>
          <a:p>
            <a:fld id="{B3EDEDBC-85A7-465E-9D3A-817C12116932}" type="slidenum">
              <a:rPr lang="en-GB" smtClean="0"/>
              <a:t>‹#›</a:t>
            </a:fld>
            <a:endParaRPr lang="en-GB"/>
          </a:p>
        </p:txBody>
      </p:sp>
    </p:spTree>
    <p:extLst>
      <p:ext uri="{BB962C8B-B14F-4D97-AF65-F5344CB8AC3E}">
        <p14:creationId xmlns:p14="http://schemas.microsoft.com/office/powerpoint/2010/main" val="1237603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B1CE2A-7D4E-4A17-94F3-992115E6D8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7DD885-5751-4C6A-B977-1E2E4A3CF4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844C96-5BB7-4EFC-9294-40BFCACCF8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49DE33-FECB-4956-AF95-28B2A9B837DE}" type="datetimeFigureOut">
              <a:rPr lang="en-GB" smtClean="0"/>
              <a:t>28/01/2019</a:t>
            </a:fld>
            <a:endParaRPr lang="en-GB"/>
          </a:p>
        </p:txBody>
      </p:sp>
      <p:sp>
        <p:nvSpPr>
          <p:cNvPr id="5" name="Footer Placeholder 4">
            <a:extLst>
              <a:ext uri="{FF2B5EF4-FFF2-40B4-BE49-F238E27FC236}">
                <a16:creationId xmlns:a16="http://schemas.microsoft.com/office/drawing/2014/main" id="{8C0653D7-A960-45E9-B1BB-6465109A45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76295D-5ADA-493B-84AA-D5CC5FEDD5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EDEDBC-85A7-465E-9D3A-817C12116932}" type="slidenum">
              <a:rPr lang="en-GB" smtClean="0"/>
              <a:t>‹#›</a:t>
            </a:fld>
            <a:endParaRPr lang="en-GB"/>
          </a:p>
        </p:txBody>
      </p:sp>
    </p:spTree>
    <p:extLst>
      <p:ext uri="{BB962C8B-B14F-4D97-AF65-F5344CB8AC3E}">
        <p14:creationId xmlns:p14="http://schemas.microsoft.com/office/powerpoint/2010/main" val="8838252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6.xml"/><Relationship Id="rId6" Type="http://schemas.openxmlformats.org/officeDocument/2006/relationships/image" Target="../media/image2.png"/><Relationship Id="rId5" Type="http://schemas.openxmlformats.org/officeDocument/2006/relationships/image" Target="../media/image8.jpeg"/><Relationship Id="rId4"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EB87AA4-4EAC-4AC9-9B04-AB0B291715EF}"/>
              </a:ext>
            </a:extLst>
          </p:cNvPr>
          <p:cNvSpPr txBox="1"/>
          <p:nvPr/>
        </p:nvSpPr>
        <p:spPr>
          <a:xfrm>
            <a:off x="1813560" y="264160"/>
            <a:ext cx="8564880" cy="2308324"/>
          </a:xfrm>
          <a:prstGeom prst="rect">
            <a:avLst/>
          </a:prstGeom>
          <a:noFill/>
        </p:spPr>
        <p:txBody>
          <a:bodyPr wrap="square" rtlCol="0">
            <a:spAutoFit/>
          </a:bodyPr>
          <a:lstStyle/>
          <a:p>
            <a:pPr algn="ctr"/>
            <a:r>
              <a:rPr lang="en-GB" sz="7200" b="1" dirty="0">
                <a:solidFill>
                  <a:srgbClr val="00B050"/>
                </a:solidFill>
                <a:latin typeface="Comic Sans MS" panose="030F0702030302020204" pitchFamily="66" charset="0"/>
              </a:rPr>
              <a:t>The Circulatory System</a:t>
            </a:r>
          </a:p>
        </p:txBody>
      </p:sp>
      <p:pic>
        <p:nvPicPr>
          <p:cNvPr id="2" name="Picture 1">
            <a:extLst>
              <a:ext uri="{FF2B5EF4-FFF2-40B4-BE49-F238E27FC236}">
                <a16:creationId xmlns:a16="http://schemas.microsoft.com/office/drawing/2014/main" id="{BB1DFB35-291B-4EE6-B7BE-75A8AA6FB7BE}"/>
              </a:ext>
            </a:extLst>
          </p:cNvPr>
          <p:cNvPicPr>
            <a:picLocks noChangeAspect="1"/>
          </p:cNvPicPr>
          <p:nvPr/>
        </p:nvPicPr>
        <p:blipFill>
          <a:blip r:embed="rId4"/>
          <a:stretch>
            <a:fillRect/>
          </a:stretch>
        </p:blipFill>
        <p:spPr>
          <a:xfrm>
            <a:off x="4584822" y="2555974"/>
            <a:ext cx="3022355" cy="4037866"/>
          </a:xfrm>
          <a:prstGeom prst="rect">
            <a:avLst/>
          </a:prstGeom>
        </p:spPr>
      </p:pic>
      <p:pic>
        <p:nvPicPr>
          <p:cNvPr id="3" name="Audio 2">
            <a:hlinkClick r:id="" action="ppaction://media"/>
            <a:extLst>
              <a:ext uri="{FF2B5EF4-FFF2-40B4-BE49-F238E27FC236}">
                <a16:creationId xmlns:a16="http://schemas.microsoft.com/office/drawing/2014/main" id="{15A1D5E8-09F8-4AC4-919D-A851F6DC504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65474992"/>
      </p:ext>
    </p:extLst>
  </p:cSld>
  <p:clrMapOvr>
    <a:masterClrMapping/>
  </p:clrMapOvr>
  <mc:AlternateContent xmlns:mc="http://schemas.openxmlformats.org/markup-compatibility/2006">
    <mc:Choice xmlns:p14="http://schemas.microsoft.com/office/powerpoint/2010/main" Requires="p14">
      <p:transition spd="slow" p14:dur="2000" advTm="17297"/>
    </mc:Choice>
    <mc:Fallback>
      <p:transition spd="slow" advTm="17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DB802B-1A92-4876-BEF2-295F653C02D3}"/>
              </a:ext>
            </a:extLst>
          </p:cNvPr>
          <p:cNvSpPr txBox="1"/>
          <p:nvPr/>
        </p:nvSpPr>
        <p:spPr>
          <a:xfrm>
            <a:off x="5036948" y="0"/>
            <a:ext cx="7155052" cy="1446550"/>
          </a:xfrm>
          <a:prstGeom prst="rect">
            <a:avLst/>
          </a:prstGeom>
          <a:noFill/>
        </p:spPr>
        <p:txBody>
          <a:bodyPr wrap="square" rtlCol="0">
            <a:spAutoFit/>
          </a:bodyPr>
          <a:lstStyle/>
          <a:p>
            <a:pPr algn="ctr"/>
            <a:r>
              <a:rPr lang="en-GB" sz="4400" b="1" dirty="0">
                <a:solidFill>
                  <a:srgbClr val="00B050"/>
                </a:solidFill>
                <a:latin typeface="Comic Sans MS" panose="030F0702030302020204" pitchFamily="66" charset="0"/>
              </a:rPr>
              <a:t>The Circulatory System</a:t>
            </a:r>
          </a:p>
          <a:p>
            <a:pPr algn="ctr"/>
            <a:r>
              <a:rPr lang="en-GB" sz="4400" b="1" dirty="0">
                <a:solidFill>
                  <a:srgbClr val="00B050"/>
                </a:solidFill>
                <a:latin typeface="Comic Sans MS" panose="030F0702030302020204" pitchFamily="66" charset="0"/>
              </a:rPr>
              <a:t>Question Activity</a:t>
            </a:r>
          </a:p>
        </p:txBody>
      </p:sp>
      <p:sp>
        <p:nvSpPr>
          <p:cNvPr id="4" name="Rectangle: Rounded Corners 3">
            <a:extLst>
              <a:ext uri="{FF2B5EF4-FFF2-40B4-BE49-F238E27FC236}">
                <a16:creationId xmlns:a16="http://schemas.microsoft.com/office/drawing/2014/main" id="{461B7B63-F599-42AB-B7A9-19770510BB60}"/>
              </a:ext>
            </a:extLst>
          </p:cNvPr>
          <p:cNvSpPr/>
          <p:nvPr/>
        </p:nvSpPr>
        <p:spPr>
          <a:xfrm>
            <a:off x="5398497" y="1591180"/>
            <a:ext cx="6431954" cy="4895149"/>
          </a:xfrm>
          <a:prstGeom prst="roundRect">
            <a:avLst>
              <a:gd name="adj" fmla="val 8752"/>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F4EFDE8-978D-461F-9033-6C2520C0C2CC}"/>
              </a:ext>
            </a:extLst>
          </p:cNvPr>
          <p:cNvSpPr txBox="1"/>
          <p:nvPr/>
        </p:nvSpPr>
        <p:spPr>
          <a:xfrm>
            <a:off x="5610386" y="1591180"/>
            <a:ext cx="6220065" cy="4524315"/>
          </a:xfrm>
          <a:prstGeom prst="rect">
            <a:avLst/>
          </a:prstGeom>
          <a:noFill/>
        </p:spPr>
        <p:txBody>
          <a:bodyPr wrap="square" rtlCol="0">
            <a:spAutoFit/>
          </a:bodyPr>
          <a:lstStyle/>
          <a:p>
            <a:r>
              <a:rPr lang="en-GB" sz="3200" b="1" dirty="0"/>
              <a:t>How to use this activity</a:t>
            </a:r>
          </a:p>
          <a:p>
            <a:pPr marL="342900" indent="-342900" algn="just">
              <a:buFont typeface="+mj-lt"/>
              <a:buAutoNum type="arabicPeriod"/>
            </a:pPr>
            <a:r>
              <a:rPr lang="en-GB" sz="3200" dirty="0"/>
              <a:t>Download the worksheet from the link in the description</a:t>
            </a:r>
          </a:p>
          <a:p>
            <a:pPr marL="342900" indent="-342900" algn="just">
              <a:buFont typeface="+mj-lt"/>
              <a:buAutoNum type="arabicPeriod"/>
            </a:pPr>
            <a:r>
              <a:rPr lang="en-GB" sz="3200" dirty="0"/>
              <a:t>Watch the video pausing it if needed to note down key points</a:t>
            </a:r>
          </a:p>
          <a:p>
            <a:pPr marL="342900" indent="-342900" algn="just">
              <a:buFont typeface="+mj-lt"/>
              <a:buAutoNum type="arabicPeriod"/>
            </a:pPr>
            <a:r>
              <a:rPr lang="en-GB" sz="3200" dirty="0"/>
              <a:t>Fill out the short answer questions</a:t>
            </a:r>
          </a:p>
          <a:p>
            <a:pPr marL="342900" indent="-342900" algn="just">
              <a:buFont typeface="+mj-lt"/>
              <a:buAutoNum type="arabicPeriod"/>
            </a:pPr>
            <a:r>
              <a:rPr lang="en-GB" sz="3200" dirty="0"/>
              <a:t>Use your answers to construct a long answer circulation</a:t>
            </a:r>
          </a:p>
        </p:txBody>
      </p:sp>
      <p:pic>
        <p:nvPicPr>
          <p:cNvPr id="6" name="Picture 5">
            <a:extLst>
              <a:ext uri="{FF2B5EF4-FFF2-40B4-BE49-F238E27FC236}">
                <a16:creationId xmlns:a16="http://schemas.microsoft.com/office/drawing/2014/main" id="{E5F96998-0808-4D08-AD31-D0183BC48563}"/>
              </a:ext>
            </a:extLst>
          </p:cNvPr>
          <p:cNvPicPr>
            <a:picLocks noChangeAspect="1"/>
          </p:cNvPicPr>
          <p:nvPr/>
        </p:nvPicPr>
        <p:blipFill>
          <a:blip r:embed="rId5"/>
          <a:stretch>
            <a:fillRect/>
          </a:stretch>
        </p:blipFill>
        <p:spPr>
          <a:xfrm>
            <a:off x="308019" y="308612"/>
            <a:ext cx="4728929" cy="63052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Audio 1">
            <a:hlinkClick r:id="" action="ppaction://media"/>
            <a:extLst>
              <a:ext uri="{FF2B5EF4-FFF2-40B4-BE49-F238E27FC236}">
                <a16:creationId xmlns:a16="http://schemas.microsoft.com/office/drawing/2014/main" id="{6DD86080-D133-4C45-9C89-EFF69CA75696}"/>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1348030015"/>
      </p:ext>
    </p:extLst>
  </p:cSld>
  <p:clrMapOvr>
    <a:masterClrMapping/>
  </p:clrMapOvr>
  <mc:AlternateContent xmlns:mc="http://schemas.openxmlformats.org/markup-compatibility/2006">
    <mc:Choice xmlns:p14="http://schemas.microsoft.com/office/powerpoint/2010/main" Requires="p14">
      <p:transition spd="slow" p14:dur="2000" advTm="40313"/>
    </mc:Choice>
    <mc:Fallback>
      <p:transition spd="slow" advTm="40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0"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par>
                                <p:cTn id="16" presetID="2" presetClass="entr" presetSubtype="8"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fade">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3" end="3"/>
                                            </p:txEl>
                                          </p:spTgt>
                                        </p:tgtEl>
                                        <p:attrNameLst>
                                          <p:attrName>style.visibility</p:attrName>
                                        </p:attrNameLst>
                                      </p:cBhvr>
                                      <p:to>
                                        <p:strVal val="visible"/>
                                      </p:to>
                                    </p:set>
                                    <p:animEffect transition="in" filter="fade">
                                      <p:cBhvr>
                                        <p:cTn id="32" dur="500"/>
                                        <p:tgtEl>
                                          <p:spTgt spid="5">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animEffect transition="in" filter="fade">
                                      <p:cBhvr>
                                        <p:cTn id="3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8" fill="hold" display="0">
                  <p:stCondLst>
                    <p:cond delay="indefinite"/>
                  </p:stCondLst>
                  <p:endCondLst>
                    <p:cond evt="onStopAudio" delay="0">
                      <p:tgtEl>
                        <p:sldTgt/>
                      </p:tgtEl>
                    </p:cond>
                  </p:endCondLst>
                </p:cTn>
                <p:tgtEl>
                  <p:spTgt spid="2"/>
                </p:tgtEl>
              </p:cMediaNode>
            </p:audio>
          </p:childTnLst>
        </p:cTn>
      </p:par>
    </p:tnLst>
    <p:bldLst>
      <p:bldP spid="3" grpId="0"/>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EB87AA4-4EAC-4AC9-9B04-AB0B291715EF}"/>
              </a:ext>
            </a:extLst>
          </p:cNvPr>
          <p:cNvSpPr txBox="1"/>
          <p:nvPr/>
        </p:nvSpPr>
        <p:spPr>
          <a:xfrm>
            <a:off x="0" y="-96252"/>
            <a:ext cx="12192000" cy="1107996"/>
          </a:xfrm>
          <a:prstGeom prst="rect">
            <a:avLst/>
          </a:prstGeom>
          <a:noFill/>
        </p:spPr>
        <p:txBody>
          <a:bodyPr wrap="square" rtlCol="0">
            <a:spAutoFit/>
          </a:bodyPr>
          <a:lstStyle/>
          <a:p>
            <a:pPr algn="ctr"/>
            <a:r>
              <a:rPr lang="en-GB" sz="6600" b="1" dirty="0">
                <a:solidFill>
                  <a:srgbClr val="00B050"/>
                </a:solidFill>
                <a:latin typeface="Comic Sans MS" panose="030F0702030302020204" pitchFamily="66" charset="0"/>
              </a:rPr>
              <a:t>The Circulatory System</a:t>
            </a:r>
          </a:p>
        </p:txBody>
      </p:sp>
      <p:sp>
        <p:nvSpPr>
          <p:cNvPr id="6" name="Rectangle: Rounded Corners 5">
            <a:extLst>
              <a:ext uri="{FF2B5EF4-FFF2-40B4-BE49-F238E27FC236}">
                <a16:creationId xmlns:a16="http://schemas.microsoft.com/office/drawing/2014/main" id="{5CE5FB9D-1B21-42FD-980D-DEF8C286AB7F}"/>
              </a:ext>
            </a:extLst>
          </p:cNvPr>
          <p:cNvSpPr/>
          <p:nvPr/>
        </p:nvSpPr>
        <p:spPr>
          <a:xfrm>
            <a:off x="6535119" y="1107996"/>
            <a:ext cx="5295332" cy="5629687"/>
          </a:xfrm>
          <a:prstGeom prst="roundRect">
            <a:avLst>
              <a:gd name="adj" fmla="val 8752"/>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279B0B01-4870-445E-83C6-D5A61E1653F0}"/>
              </a:ext>
            </a:extLst>
          </p:cNvPr>
          <p:cNvSpPr txBox="1"/>
          <p:nvPr/>
        </p:nvSpPr>
        <p:spPr>
          <a:xfrm>
            <a:off x="6535119" y="1107996"/>
            <a:ext cx="5295332" cy="5509200"/>
          </a:xfrm>
          <a:prstGeom prst="rect">
            <a:avLst/>
          </a:prstGeom>
          <a:noFill/>
        </p:spPr>
        <p:txBody>
          <a:bodyPr wrap="square" rtlCol="0">
            <a:spAutoFit/>
          </a:bodyPr>
          <a:lstStyle/>
          <a:p>
            <a:pPr algn="ctr"/>
            <a:r>
              <a:rPr lang="en-GB" sz="3200" b="1" dirty="0"/>
              <a:t>Arteries</a:t>
            </a:r>
          </a:p>
          <a:p>
            <a:pPr marL="457200" indent="-457200">
              <a:buFont typeface="Arial" panose="020B0604020202020204" pitchFamily="34" charset="0"/>
              <a:buChar char="•"/>
            </a:pPr>
            <a:r>
              <a:rPr lang="en-US" sz="3200" dirty="0"/>
              <a:t>The arteries are the blood vessels that deliver oxygen-rich blood from the heart to the tissues of the body. </a:t>
            </a:r>
          </a:p>
          <a:p>
            <a:pPr marL="457200" indent="-457200">
              <a:buFont typeface="Arial" panose="020B0604020202020204" pitchFamily="34" charset="0"/>
              <a:buChar char="•"/>
            </a:pPr>
            <a:r>
              <a:rPr lang="en-US" sz="3200" dirty="0"/>
              <a:t>Each artery is a muscular tube lined by smooth tissue and has three layers: </a:t>
            </a:r>
          </a:p>
          <a:p>
            <a:pPr marL="457200" indent="-457200">
              <a:buFont typeface="Arial" panose="020B0604020202020204" pitchFamily="34" charset="0"/>
              <a:buChar char="•"/>
            </a:pPr>
            <a:r>
              <a:rPr lang="en-US" sz="3200" dirty="0"/>
              <a:t>The intima, the inner layer lined by a smooth tissue called endothelium.</a:t>
            </a:r>
            <a:endParaRPr lang="en-GB" sz="3200" dirty="0"/>
          </a:p>
        </p:txBody>
      </p:sp>
      <p:pic>
        <p:nvPicPr>
          <p:cNvPr id="3" name="Picture 2">
            <a:extLst>
              <a:ext uri="{FF2B5EF4-FFF2-40B4-BE49-F238E27FC236}">
                <a16:creationId xmlns:a16="http://schemas.microsoft.com/office/drawing/2014/main" id="{7CBE4DDB-15BD-4766-9E12-762E8EC58483}"/>
              </a:ext>
            </a:extLst>
          </p:cNvPr>
          <p:cNvPicPr>
            <a:picLocks noChangeAspect="1"/>
          </p:cNvPicPr>
          <p:nvPr/>
        </p:nvPicPr>
        <p:blipFill rotWithShape="1">
          <a:blip r:embed="rId5"/>
          <a:srcRect l="30527" t="10354" r="11846"/>
          <a:stretch/>
        </p:blipFill>
        <p:spPr>
          <a:xfrm>
            <a:off x="0" y="1301859"/>
            <a:ext cx="5656882" cy="4950009"/>
          </a:xfrm>
          <a:prstGeom prst="rect">
            <a:avLst/>
          </a:prstGeom>
        </p:spPr>
      </p:pic>
      <p:pic>
        <p:nvPicPr>
          <p:cNvPr id="2" name="Audio 1">
            <a:hlinkClick r:id="" action="ppaction://media"/>
            <a:extLst>
              <a:ext uri="{FF2B5EF4-FFF2-40B4-BE49-F238E27FC236}">
                <a16:creationId xmlns:a16="http://schemas.microsoft.com/office/drawing/2014/main" id="{DAC80C07-FAB4-442A-9D2A-35FAFB1BA096}"/>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1068053804"/>
      </p:ext>
    </p:extLst>
  </p:cSld>
  <p:clrMapOvr>
    <a:masterClrMapping/>
  </p:clrMapOvr>
  <mc:AlternateContent xmlns:mc="http://schemas.openxmlformats.org/markup-compatibility/2006">
    <mc:Choice xmlns:p14="http://schemas.microsoft.com/office/powerpoint/2010/main" Requires="p14">
      <p:transition spd="slow" p14:dur="2000" advTm="92527"/>
    </mc:Choice>
    <mc:Fallback>
      <p:transition spd="slow" advTm="92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2" presetClass="entr" presetSubtype="8"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0" fill="hold" display="0">
                  <p:stCondLst>
                    <p:cond delay="indefinite"/>
                  </p:stCondLst>
                  <p:endCondLst>
                    <p:cond evt="onStopAudio" delay="0">
                      <p:tgtEl>
                        <p:sldTgt/>
                      </p:tgtEl>
                    </p:cond>
                  </p:endCondLst>
                </p:cTn>
                <p:tgtEl>
                  <p:spTgt spid="2"/>
                </p:tgtEl>
              </p:cMediaNode>
            </p:audio>
          </p:childTnLst>
        </p:cTn>
      </p:par>
    </p:tnLst>
    <p:bldLst>
      <p:bldP spid="4" grpId="0"/>
      <p:bldP spid="6"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EB87AA4-4EAC-4AC9-9B04-AB0B291715EF}"/>
              </a:ext>
            </a:extLst>
          </p:cNvPr>
          <p:cNvSpPr txBox="1"/>
          <p:nvPr/>
        </p:nvSpPr>
        <p:spPr>
          <a:xfrm>
            <a:off x="0" y="-96252"/>
            <a:ext cx="12192000" cy="1107996"/>
          </a:xfrm>
          <a:prstGeom prst="rect">
            <a:avLst/>
          </a:prstGeom>
          <a:noFill/>
        </p:spPr>
        <p:txBody>
          <a:bodyPr wrap="square" rtlCol="0">
            <a:spAutoFit/>
          </a:bodyPr>
          <a:lstStyle/>
          <a:p>
            <a:pPr algn="ctr"/>
            <a:r>
              <a:rPr lang="en-GB" sz="6600" b="1" dirty="0">
                <a:solidFill>
                  <a:srgbClr val="00B050"/>
                </a:solidFill>
                <a:latin typeface="Comic Sans MS" panose="030F0702030302020204" pitchFamily="66" charset="0"/>
              </a:rPr>
              <a:t>The Circulatory System</a:t>
            </a:r>
          </a:p>
        </p:txBody>
      </p:sp>
      <p:sp>
        <p:nvSpPr>
          <p:cNvPr id="6" name="Rectangle: Rounded Corners 5">
            <a:extLst>
              <a:ext uri="{FF2B5EF4-FFF2-40B4-BE49-F238E27FC236}">
                <a16:creationId xmlns:a16="http://schemas.microsoft.com/office/drawing/2014/main" id="{5CE5FB9D-1B21-42FD-980D-DEF8C286AB7F}"/>
              </a:ext>
            </a:extLst>
          </p:cNvPr>
          <p:cNvSpPr/>
          <p:nvPr/>
        </p:nvSpPr>
        <p:spPr>
          <a:xfrm>
            <a:off x="6535119" y="1107996"/>
            <a:ext cx="5295332" cy="5629687"/>
          </a:xfrm>
          <a:prstGeom prst="roundRect">
            <a:avLst>
              <a:gd name="adj" fmla="val 8752"/>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279B0B01-4870-445E-83C6-D5A61E1653F0}"/>
              </a:ext>
            </a:extLst>
          </p:cNvPr>
          <p:cNvSpPr txBox="1"/>
          <p:nvPr/>
        </p:nvSpPr>
        <p:spPr>
          <a:xfrm>
            <a:off x="6535119" y="1107996"/>
            <a:ext cx="5295332" cy="5509200"/>
          </a:xfrm>
          <a:prstGeom prst="rect">
            <a:avLst/>
          </a:prstGeom>
          <a:noFill/>
        </p:spPr>
        <p:txBody>
          <a:bodyPr wrap="square" rtlCol="0">
            <a:spAutoFit/>
          </a:bodyPr>
          <a:lstStyle/>
          <a:p>
            <a:pPr algn="ctr"/>
            <a:r>
              <a:rPr lang="en-GB" sz="3200" b="1" dirty="0"/>
              <a:t>Veins</a:t>
            </a:r>
          </a:p>
          <a:p>
            <a:pPr marL="457200" indent="-457200">
              <a:buFont typeface="Arial" panose="020B0604020202020204" pitchFamily="34" charset="0"/>
              <a:buChar char="•"/>
            </a:pPr>
            <a:r>
              <a:rPr lang="en-US" sz="3200" dirty="0"/>
              <a:t>A vein is an elastic blood vessel that transports blood from various regions of the body to the heart. </a:t>
            </a:r>
          </a:p>
          <a:p>
            <a:pPr marL="457200" indent="-457200">
              <a:buFont typeface="Arial" panose="020B0604020202020204" pitchFamily="34" charset="0"/>
              <a:buChar char="•"/>
            </a:pPr>
            <a:r>
              <a:rPr lang="en-US" sz="3200" dirty="0"/>
              <a:t>Unlike the high pressure arterial system, the venous system is a low pressure system that relies on muscle contractions to return blood to the heart.</a:t>
            </a:r>
            <a:endParaRPr lang="en-GB" sz="3200" dirty="0"/>
          </a:p>
        </p:txBody>
      </p:sp>
      <p:pic>
        <p:nvPicPr>
          <p:cNvPr id="2" name="Picture 1">
            <a:extLst>
              <a:ext uri="{FF2B5EF4-FFF2-40B4-BE49-F238E27FC236}">
                <a16:creationId xmlns:a16="http://schemas.microsoft.com/office/drawing/2014/main" id="{A227B2EB-6ED7-4059-9DCC-6BECA979577B}"/>
              </a:ext>
            </a:extLst>
          </p:cNvPr>
          <p:cNvPicPr>
            <a:picLocks noChangeAspect="1"/>
          </p:cNvPicPr>
          <p:nvPr/>
        </p:nvPicPr>
        <p:blipFill rotWithShape="1">
          <a:blip r:embed="rId5"/>
          <a:srcRect l="35528" t="12225" r="11582"/>
          <a:stretch/>
        </p:blipFill>
        <p:spPr>
          <a:xfrm>
            <a:off x="335447" y="1299409"/>
            <a:ext cx="5568048" cy="5197793"/>
          </a:xfrm>
          <a:prstGeom prst="rect">
            <a:avLst/>
          </a:prstGeom>
        </p:spPr>
      </p:pic>
      <p:pic>
        <p:nvPicPr>
          <p:cNvPr id="3" name="Audio 2">
            <a:hlinkClick r:id="" action="ppaction://media"/>
            <a:extLst>
              <a:ext uri="{FF2B5EF4-FFF2-40B4-BE49-F238E27FC236}">
                <a16:creationId xmlns:a16="http://schemas.microsoft.com/office/drawing/2014/main" id="{5A00E4E5-54F7-49ED-9572-C9CBC7D2D74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3411900142"/>
      </p:ext>
    </p:extLst>
  </p:cSld>
  <p:clrMapOvr>
    <a:masterClrMapping/>
  </p:clrMapOvr>
  <mc:AlternateContent xmlns:mc="http://schemas.openxmlformats.org/markup-compatibility/2006">
    <mc:Choice xmlns:p14="http://schemas.microsoft.com/office/powerpoint/2010/main" Requires="p14">
      <p:transition spd="slow" p14:dur="2000" advTm="69146"/>
    </mc:Choice>
    <mc:Fallback>
      <p:transition spd="slow" advTm="691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2" presetClass="entr" presetSubtype="8"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0-#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0" fill="hold" display="0">
                  <p:stCondLst>
                    <p:cond delay="indefinite"/>
                  </p:stCondLst>
                  <p:endCondLst>
                    <p:cond evt="onStopAudio" delay="0">
                      <p:tgtEl>
                        <p:sldTgt/>
                      </p:tgtEl>
                    </p:cond>
                  </p:endCondLst>
                </p:cTn>
                <p:tgtEl>
                  <p:spTgt spid="3"/>
                </p:tgtEl>
              </p:cMediaNode>
            </p:audio>
          </p:childTnLst>
        </p:cTn>
      </p:par>
    </p:tnLst>
    <p:bldLst>
      <p:bldP spid="4" grpId="0"/>
      <p:bldP spid="6" grpId="0" animBg="1"/>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EB87AA4-4EAC-4AC9-9B04-AB0B291715EF}"/>
              </a:ext>
            </a:extLst>
          </p:cNvPr>
          <p:cNvSpPr txBox="1"/>
          <p:nvPr/>
        </p:nvSpPr>
        <p:spPr>
          <a:xfrm>
            <a:off x="0" y="-96252"/>
            <a:ext cx="12192000" cy="1107996"/>
          </a:xfrm>
          <a:prstGeom prst="rect">
            <a:avLst/>
          </a:prstGeom>
          <a:noFill/>
        </p:spPr>
        <p:txBody>
          <a:bodyPr wrap="square" rtlCol="0">
            <a:spAutoFit/>
          </a:bodyPr>
          <a:lstStyle/>
          <a:p>
            <a:pPr algn="ctr"/>
            <a:r>
              <a:rPr lang="en-GB" sz="6600" b="1" dirty="0">
                <a:solidFill>
                  <a:srgbClr val="00B050"/>
                </a:solidFill>
                <a:latin typeface="Comic Sans MS" panose="030F0702030302020204" pitchFamily="66" charset="0"/>
              </a:rPr>
              <a:t>The Circulatory System</a:t>
            </a:r>
          </a:p>
        </p:txBody>
      </p:sp>
      <p:sp>
        <p:nvSpPr>
          <p:cNvPr id="6" name="Rectangle: Rounded Corners 5">
            <a:extLst>
              <a:ext uri="{FF2B5EF4-FFF2-40B4-BE49-F238E27FC236}">
                <a16:creationId xmlns:a16="http://schemas.microsoft.com/office/drawing/2014/main" id="{5CE5FB9D-1B21-42FD-980D-DEF8C286AB7F}"/>
              </a:ext>
            </a:extLst>
          </p:cNvPr>
          <p:cNvSpPr/>
          <p:nvPr/>
        </p:nvSpPr>
        <p:spPr>
          <a:xfrm>
            <a:off x="6320589" y="1107996"/>
            <a:ext cx="5509862" cy="5629687"/>
          </a:xfrm>
          <a:prstGeom prst="roundRect">
            <a:avLst>
              <a:gd name="adj" fmla="val 8752"/>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279B0B01-4870-445E-83C6-D5A61E1653F0}"/>
              </a:ext>
            </a:extLst>
          </p:cNvPr>
          <p:cNvSpPr txBox="1"/>
          <p:nvPr/>
        </p:nvSpPr>
        <p:spPr>
          <a:xfrm>
            <a:off x="6320589" y="1107996"/>
            <a:ext cx="5509862" cy="5509200"/>
          </a:xfrm>
          <a:prstGeom prst="rect">
            <a:avLst/>
          </a:prstGeom>
          <a:noFill/>
        </p:spPr>
        <p:txBody>
          <a:bodyPr wrap="square" rtlCol="0">
            <a:spAutoFit/>
          </a:bodyPr>
          <a:lstStyle/>
          <a:p>
            <a:pPr algn="ctr"/>
            <a:r>
              <a:rPr lang="en-GB" sz="3200" b="1" dirty="0"/>
              <a:t>Capillaries </a:t>
            </a:r>
          </a:p>
          <a:p>
            <a:pPr marL="457200" indent="-457200">
              <a:buFont typeface="Arial" panose="020B0604020202020204" pitchFamily="34" charset="0"/>
              <a:buChar char="•"/>
            </a:pPr>
            <a:r>
              <a:rPr lang="en-US" sz="3200" dirty="0"/>
              <a:t>Capillaries are very thin, approximately 5 micrometers in diameter, and are composed of only two layers of cells; an inner layer of endothelial cells and an outer layer of epithelial cells. </a:t>
            </a:r>
          </a:p>
          <a:p>
            <a:pPr marL="457200" indent="-457200">
              <a:buFont typeface="Arial" panose="020B0604020202020204" pitchFamily="34" charset="0"/>
              <a:buChar char="•"/>
            </a:pPr>
            <a:r>
              <a:rPr lang="en-US" sz="3200" dirty="0"/>
              <a:t>They are so small that red blood cells need to flow through them single file. </a:t>
            </a:r>
            <a:endParaRPr lang="en-GB" sz="3200" dirty="0"/>
          </a:p>
        </p:txBody>
      </p:sp>
      <p:pic>
        <p:nvPicPr>
          <p:cNvPr id="2" name="Picture 1">
            <a:extLst>
              <a:ext uri="{FF2B5EF4-FFF2-40B4-BE49-F238E27FC236}">
                <a16:creationId xmlns:a16="http://schemas.microsoft.com/office/drawing/2014/main" id="{FD4A1153-1F24-45C2-92AD-35D4F8F81EFE}"/>
              </a:ext>
            </a:extLst>
          </p:cNvPr>
          <p:cNvPicPr>
            <a:picLocks noChangeAspect="1"/>
          </p:cNvPicPr>
          <p:nvPr/>
        </p:nvPicPr>
        <p:blipFill rotWithShape="1">
          <a:blip r:embed="rId5"/>
          <a:srcRect l="42106" t="13161" r="20002"/>
          <a:stretch/>
        </p:blipFill>
        <p:spPr>
          <a:xfrm>
            <a:off x="1452410" y="1354835"/>
            <a:ext cx="4082115" cy="5262361"/>
          </a:xfrm>
          <a:prstGeom prst="rect">
            <a:avLst/>
          </a:prstGeom>
        </p:spPr>
      </p:pic>
      <p:pic>
        <p:nvPicPr>
          <p:cNvPr id="3" name="Audio 2">
            <a:hlinkClick r:id="" action="ppaction://media"/>
            <a:extLst>
              <a:ext uri="{FF2B5EF4-FFF2-40B4-BE49-F238E27FC236}">
                <a16:creationId xmlns:a16="http://schemas.microsoft.com/office/drawing/2014/main" id="{B5943BD2-469B-4FF8-A501-41BF1CB39FC0}"/>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894062776"/>
      </p:ext>
    </p:extLst>
  </p:cSld>
  <p:clrMapOvr>
    <a:masterClrMapping/>
  </p:clrMapOvr>
  <mc:AlternateContent xmlns:mc="http://schemas.openxmlformats.org/markup-compatibility/2006">
    <mc:Choice xmlns:p14="http://schemas.microsoft.com/office/powerpoint/2010/main" Requires="p14">
      <p:transition spd="slow" p14:dur="2000" advTm="64422"/>
    </mc:Choice>
    <mc:Fallback>
      <p:transition spd="slow" advTm="64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2" presetClass="entr" presetSubtype="8"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0-#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0" fill="hold" display="0">
                  <p:stCondLst>
                    <p:cond delay="indefinite"/>
                  </p:stCondLst>
                  <p:endCondLst>
                    <p:cond evt="onStopAudio" delay="0">
                      <p:tgtEl>
                        <p:sldTgt/>
                      </p:tgtEl>
                    </p:cond>
                  </p:endCondLst>
                </p:cTn>
                <p:tgtEl>
                  <p:spTgt spid="3"/>
                </p:tgtEl>
              </p:cMediaNode>
            </p:audio>
          </p:childTnLst>
        </p:cTn>
      </p:par>
    </p:tnLst>
    <p:bldLst>
      <p:bldP spid="4" grpId="0"/>
      <p:bldP spid="6"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EB87AA4-4EAC-4AC9-9B04-AB0B291715EF}"/>
              </a:ext>
            </a:extLst>
          </p:cNvPr>
          <p:cNvSpPr txBox="1"/>
          <p:nvPr/>
        </p:nvSpPr>
        <p:spPr>
          <a:xfrm>
            <a:off x="0" y="-96252"/>
            <a:ext cx="12192000" cy="1107996"/>
          </a:xfrm>
          <a:prstGeom prst="rect">
            <a:avLst/>
          </a:prstGeom>
          <a:noFill/>
        </p:spPr>
        <p:txBody>
          <a:bodyPr wrap="square" rtlCol="0">
            <a:spAutoFit/>
          </a:bodyPr>
          <a:lstStyle/>
          <a:p>
            <a:pPr algn="ctr"/>
            <a:r>
              <a:rPr lang="en-GB" sz="6600" b="1" dirty="0">
                <a:solidFill>
                  <a:srgbClr val="00B050"/>
                </a:solidFill>
                <a:latin typeface="Comic Sans MS" panose="030F0702030302020204" pitchFamily="66" charset="0"/>
              </a:rPr>
              <a:t>The Circulatory System</a:t>
            </a:r>
          </a:p>
        </p:txBody>
      </p:sp>
      <p:sp>
        <p:nvSpPr>
          <p:cNvPr id="6" name="Rectangle: Rounded Corners 5">
            <a:extLst>
              <a:ext uri="{FF2B5EF4-FFF2-40B4-BE49-F238E27FC236}">
                <a16:creationId xmlns:a16="http://schemas.microsoft.com/office/drawing/2014/main" id="{5CE5FB9D-1B21-42FD-980D-DEF8C286AB7F}"/>
              </a:ext>
            </a:extLst>
          </p:cNvPr>
          <p:cNvSpPr/>
          <p:nvPr/>
        </p:nvSpPr>
        <p:spPr>
          <a:xfrm>
            <a:off x="6535119" y="1107996"/>
            <a:ext cx="5295332" cy="5629687"/>
          </a:xfrm>
          <a:prstGeom prst="roundRect">
            <a:avLst>
              <a:gd name="adj" fmla="val 8752"/>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279B0B01-4870-445E-83C6-D5A61E1653F0}"/>
              </a:ext>
            </a:extLst>
          </p:cNvPr>
          <p:cNvSpPr txBox="1"/>
          <p:nvPr/>
        </p:nvSpPr>
        <p:spPr>
          <a:xfrm>
            <a:off x="6535119" y="1107996"/>
            <a:ext cx="5295332" cy="5324535"/>
          </a:xfrm>
          <a:prstGeom prst="rect">
            <a:avLst/>
          </a:prstGeom>
          <a:noFill/>
        </p:spPr>
        <p:txBody>
          <a:bodyPr wrap="square" rtlCol="0">
            <a:spAutoFit/>
          </a:bodyPr>
          <a:lstStyle/>
          <a:p>
            <a:pPr algn="ctr"/>
            <a:r>
              <a:rPr lang="en-GB" sz="3200" b="1" dirty="0"/>
              <a:t>The Heart</a:t>
            </a:r>
          </a:p>
          <a:p>
            <a:pPr marL="457200" indent="-457200" algn="just">
              <a:buFont typeface="Arial" panose="020B0604020202020204" pitchFamily="34" charset="0"/>
              <a:buChar char="•"/>
            </a:pPr>
            <a:r>
              <a:rPr lang="en-US" sz="2800" dirty="0"/>
              <a:t>Blood comes into the right atrium from the body, moves into the right ventricle and is pushed into the pulmonary arteries in the lungs. </a:t>
            </a:r>
          </a:p>
          <a:p>
            <a:pPr marL="457200" indent="-457200" algn="just">
              <a:buFont typeface="Arial" panose="020B0604020202020204" pitchFamily="34" charset="0"/>
              <a:buChar char="•"/>
            </a:pPr>
            <a:r>
              <a:rPr lang="en-US" sz="2800" dirty="0"/>
              <a:t>After picking up oxygen, the blood travels back to the heart through the pulmonary veins into the left atrium, to the left ventricle and out to the body's tissues through the aorta</a:t>
            </a:r>
            <a:endParaRPr lang="en-GB" sz="2800" dirty="0"/>
          </a:p>
        </p:txBody>
      </p:sp>
      <p:pic>
        <p:nvPicPr>
          <p:cNvPr id="1026" name="Picture 2" descr="Image result for heart">
            <a:extLst>
              <a:ext uri="{FF2B5EF4-FFF2-40B4-BE49-F238E27FC236}">
                <a16:creationId xmlns:a16="http://schemas.microsoft.com/office/drawing/2014/main" id="{E3486485-0F87-4A47-A25B-7391C217F1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549" y="882545"/>
            <a:ext cx="6070473" cy="5960101"/>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a:extLst>
              <a:ext uri="{FF2B5EF4-FFF2-40B4-BE49-F238E27FC236}">
                <a16:creationId xmlns:a16="http://schemas.microsoft.com/office/drawing/2014/main" id="{982CCDEB-9A74-4F09-8644-256028728073}"/>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2047845424"/>
      </p:ext>
    </p:extLst>
  </p:cSld>
  <p:clrMapOvr>
    <a:masterClrMapping/>
  </p:clrMapOvr>
  <mc:AlternateContent xmlns:mc="http://schemas.openxmlformats.org/markup-compatibility/2006">
    <mc:Choice xmlns:p14="http://schemas.microsoft.com/office/powerpoint/2010/main" Requires="p14">
      <p:transition spd="slow" p14:dur="2000" advTm="107006"/>
    </mc:Choice>
    <mc:Fallback>
      <p:transition spd="slow" advTm="1070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2" presetClass="entr" presetSubtype="8"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 calcmode="lin" valueType="num">
                                      <p:cBhvr additive="base">
                                        <p:cTn id="18" dur="500" fill="hold"/>
                                        <p:tgtEl>
                                          <p:spTgt spid="1026"/>
                                        </p:tgtEl>
                                        <p:attrNameLst>
                                          <p:attrName>ppt_x</p:attrName>
                                        </p:attrNameLst>
                                      </p:cBhvr>
                                      <p:tavLst>
                                        <p:tav tm="0">
                                          <p:val>
                                            <p:strVal val="0-#ppt_w/2"/>
                                          </p:val>
                                        </p:tav>
                                        <p:tav tm="100000">
                                          <p:val>
                                            <p:strVal val="#ppt_x"/>
                                          </p:val>
                                        </p:tav>
                                      </p:tavLst>
                                    </p:anim>
                                    <p:anim calcmode="lin" valueType="num">
                                      <p:cBhvr additive="base">
                                        <p:cTn id="19"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0" fill="hold" display="0">
                  <p:stCondLst>
                    <p:cond delay="indefinite"/>
                  </p:stCondLst>
                  <p:endCondLst>
                    <p:cond evt="onStopAudio" delay="0">
                      <p:tgtEl>
                        <p:sldTgt/>
                      </p:tgtEl>
                    </p:cond>
                  </p:endCondLst>
                </p:cTn>
                <p:tgtEl>
                  <p:spTgt spid="2"/>
                </p:tgtEl>
              </p:cMediaNode>
            </p:audio>
          </p:childTnLst>
        </p:cTn>
      </p:par>
    </p:tnLst>
    <p:bldLst>
      <p:bldP spid="4" grpId="0"/>
      <p:bldP spid="6"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EB87AA4-4EAC-4AC9-9B04-AB0B291715EF}"/>
              </a:ext>
            </a:extLst>
          </p:cNvPr>
          <p:cNvSpPr txBox="1"/>
          <p:nvPr/>
        </p:nvSpPr>
        <p:spPr>
          <a:xfrm>
            <a:off x="0" y="-96252"/>
            <a:ext cx="12192000" cy="1107996"/>
          </a:xfrm>
          <a:prstGeom prst="rect">
            <a:avLst/>
          </a:prstGeom>
          <a:noFill/>
        </p:spPr>
        <p:txBody>
          <a:bodyPr wrap="square" rtlCol="0">
            <a:spAutoFit/>
          </a:bodyPr>
          <a:lstStyle/>
          <a:p>
            <a:pPr algn="ctr"/>
            <a:r>
              <a:rPr lang="en-GB" sz="6600" b="1" dirty="0">
                <a:solidFill>
                  <a:srgbClr val="00B050"/>
                </a:solidFill>
                <a:latin typeface="Comic Sans MS" panose="030F0702030302020204" pitchFamily="66" charset="0"/>
              </a:rPr>
              <a:t>The Circulatory System</a:t>
            </a:r>
          </a:p>
        </p:txBody>
      </p:sp>
      <p:sp>
        <p:nvSpPr>
          <p:cNvPr id="6" name="Rectangle: Rounded Corners 5">
            <a:extLst>
              <a:ext uri="{FF2B5EF4-FFF2-40B4-BE49-F238E27FC236}">
                <a16:creationId xmlns:a16="http://schemas.microsoft.com/office/drawing/2014/main" id="{5CE5FB9D-1B21-42FD-980D-DEF8C286AB7F}"/>
              </a:ext>
            </a:extLst>
          </p:cNvPr>
          <p:cNvSpPr/>
          <p:nvPr/>
        </p:nvSpPr>
        <p:spPr>
          <a:xfrm>
            <a:off x="6535119" y="1107996"/>
            <a:ext cx="5295332" cy="5629687"/>
          </a:xfrm>
          <a:prstGeom prst="roundRect">
            <a:avLst>
              <a:gd name="adj" fmla="val 8752"/>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279B0B01-4870-445E-83C6-D5A61E1653F0}"/>
              </a:ext>
            </a:extLst>
          </p:cNvPr>
          <p:cNvSpPr txBox="1"/>
          <p:nvPr/>
        </p:nvSpPr>
        <p:spPr>
          <a:xfrm>
            <a:off x="6535119" y="1107996"/>
            <a:ext cx="5295332" cy="5509200"/>
          </a:xfrm>
          <a:prstGeom prst="rect">
            <a:avLst/>
          </a:prstGeom>
          <a:noFill/>
        </p:spPr>
        <p:txBody>
          <a:bodyPr wrap="square" rtlCol="0">
            <a:spAutoFit/>
          </a:bodyPr>
          <a:lstStyle/>
          <a:p>
            <a:pPr algn="ctr"/>
            <a:r>
              <a:rPr lang="en-GB" sz="3200" b="1" dirty="0"/>
              <a:t>Circulation</a:t>
            </a:r>
          </a:p>
          <a:p>
            <a:pPr marL="457200" indent="-457200">
              <a:buFont typeface="Arial" panose="020B0604020202020204" pitchFamily="34" charset="0"/>
              <a:buChar char="•"/>
            </a:pPr>
            <a:r>
              <a:rPr lang="en-US" sz="3200" dirty="0"/>
              <a:t>The circulatory system is a network consisting of blood, blood vessels, and the heart. </a:t>
            </a:r>
          </a:p>
          <a:p>
            <a:pPr marL="457200" indent="-457200">
              <a:buFont typeface="Arial" panose="020B0604020202020204" pitchFamily="34" charset="0"/>
              <a:buChar char="•"/>
            </a:pPr>
            <a:r>
              <a:rPr lang="en-US" sz="3200" dirty="0"/>
              <a:t>This network supplies tissues in the body with oxygen and other nutrients, transports hormones, and removes unnecessary waste products.</a:t>
            </a:r>
            <a:endParaRPr lang="en-GB" sz="3200" dirty="0"/>
          </a:p>
        </p:txBody>
      </p:sp>
      <p:pic>
        <p:nvPicPr>
          <p:cNvPr id="2050" name="Picture 2" descr="Image result for circulation system">
            <a:extLst>
              <a:ext uri="{FF2B5EF4-FFF2-40B4-BE49-F238E27FC236}">
                <a16:creationId xmlns:a16="http://schemas.microsoft.com/office/drawing/2014/main" id="{1F8428F9-C076-4E3E-A3DD-DF5A8EB332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510" y="1160855"/>
            <a:ext cx="4213838" cy="5629687"/>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a:extLst>
              <a:ext uri="{FF2B5EF4-FFF2-40B4-BE49-F238E27FC236}">
                <a16:creationId xmlns:a16="http://schemas.microsoft.com/office/drawing/2014/main" id="{1ADD5866-4C94-495F-B72D-7C08B9BC122E}"/>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4012130140"/>
      </p:ext>
    </p:extLst>
  </p:cSld>
  <p:clrMapOvr>
    <a:masterClrMapping/>
  </p:clrMapOvr>
  <mc:AlternateContent xmlns:mc="http://schemas.openxmlformats.org/markup-compatibility/2006">
    <mc:Choice xmlns:p14="http://schemas.microsoft.com/office/powerpoint/2010/main" Requires="p14">
      <p:transition spd="slow" p14:dur="2000" advTm="47708"/>
    </mc:Choice>
    <mc:Fallback>
      <p:transition spd="slow" advTm="477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2" presetClass="entr" presetSubtype="8" fill="hold" nodeType="withEffect">
                                  <p:stCondLst>
                                    <p:cond delay="0"/>
                                  </p:stCondLst>
                                  <p:childTnLst>
                                    <p:set>
                                      <p:cBhvr>
                                        <p:cTn id="17" dur="1" fill="hold">
                                          <p:stCondLst>
                                            <p:cond delay="0"/>
                                          </p:stCondLst>
                                        </p:cTn>
                                        <p:tgtEl>
                                          <p:spTgt spid="2050"/>
                                        </p:tgtEl>
                                        <p:attrNameLst>
                                          <p:attrName>style.visibility</p:attrName>
                                        </p:attrNameLst>
                                      </p:cBhvr>
                                      <p:to>
                                        <p:strVal val="visible"/>
                                      </p:to>
                                    </p:set>
                                    <p:anim calcmode="lin" valueType="num">
                                      <p:cBhvr additive="base">
                                        <p:cTn id="18" dur="500" fill="hold"/>
                                        <p:tgtEl>
                                          <p:spTgt spid="2050"/>
                                        </p:tgtEl>
                                        <p:attrNameLst>
                                          <p:attrName>ppt_x</p:attrName>
                                        </p:attrNameLst>
                                      </p:cBhvr>
                                      <p:tavLst>
                                        <p:tav tm="0">
                                          <p:val>
                                            <p:strVal val="0-#ppt_w/2"/>
                                          </p:val>
                                        </p:tav>
                                        <p:tav tm="100000">
                                          <p:val>
                                            <p:strVal val="#ppt_x"/>
                                          </p:val>
                                        </p:tav>
                                      </p:tavLst>
                                    </p:anim>
                                    <p:anim calcmode="lin" valueType="num">
                                      <p:cBhvr additive="base">
                                        <p:cTn id="19"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0" fill="hold" display="0">
                  <p:stCondLst>
                    <p:cond delay="indefinite"/>
                  </p:stCondLst>
                  <p:endCondLst>
                    <p:cond evt="onStopAudio" delay="0">
                      <p:tgtEl>
                        <p:sldTgt/>
                      </p:tgtEl>
                    </p:cond>
                  </p:endCondLst>
                </p:cTn>
                <p:tgtEl>
                  <p:spTgt spid="2"/>
                </p:tgtEl>
              </p:cMediaNode>
            </p:audio>
          </p:childTnLst>
        </p:cTn>
      </p:par>
    </p:tnLst>
    <p:bldLst>
      <p:bldP spid="4" grpId="0"/>
      <p:bldP spid="6"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EB87AA4-4EAC-4AC9-9B04-AB0B291715EF}"/>
              </a:ext>
            </a:extLst>
          </p:cNvPr>
          <p:cNvSpPr txBox="1"/>
          <p:nvPr/>
        </p:nvSpPr>
        <p:spPr>
          <a:xfrm>
            <a:off x="0" y="-96252"/>
            <a:ext cx="12192000"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srgbClr val="00B050"/>
                </a:solidFill>
                <a:effectLst/>
                <a:uLnTx/>
                <a:uFillTx/>
                <a:latin typeface="Comic Sans MS" panose="030F0702030302020204" pitchFamily="66" charset="0"/>
                <a:ea typeface="+mn-ea"/>
                <a:cs typeface="+mn-cs"/>
              </a:rPr>
              <a:t>The Circulatory System</a:t>
            </a:r>
          </a:p>
        </p:txBody>
      </p:sp>
      <p:sp>
        <p:nvSpPr>
          <p:cNvPr id="6" name="Rectangle: Rounded Corners 5">
            <a:extLst>
              <a:ext uri="{FF2B5EF4-FFF2-40B4-BE49-F238E27FC236}">
                <a16:creationId xmlns:a16="http://schemas.microsoft.com/office/drawing/2014/main" id="{5CE5FB9D-1B21-42FD-980D-DEF8C286AB7F}"/>
              </a:ext>
            </a:extLst>
          </p:cNvPr>
          <p:cNvSpPr/>
          <p:nvPr/>
        </p:nvSpPr>
        <p:spPr>
          <a:xfrm>
            <a:off x="150361" y="1011744"/>
            <a:ext cx="3587450" cy="4524315"/>
          </a:xfrm>
          <a:prstGeom prst="roundRect">
            <a:avLst>
              <a:gd name="adj" fmla="val 8752"/>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79B0B01-4870-445E-83C6-D5A61E1653F0}"/>
              </a:ext>
            </a:extLst>
          </p:cNvPr>
          <p:cNvSpPr txBox="1"/>
          <p:nvPr/>
        </p:nvSpPr>
        <p:spPr>
          <a:xfrm>
            <a:off x="150361" y="1011744"/>
            <a:ext cx="3427028" cy="45243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600" b="1" dirty="0">
                <a:solidFill>
                  <a:prstClr val="black"/>
                </a:solidFill>
                <a:latin typeface="Calibri" panose="020F0502020204030204"/>
              </a:rPr>
              <a:t>Question 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Calibri" panose="020F0502020204030204"/>
            </a:endParaRPr>
          </a:p>
          <a:p>
            <a:pPr algn="ctr"/>
            <a:r>
              <a:rPr lang="en-US" sz="3600" dirty="0"/>
              <a:t>Describe the route taken by oxygenated blood from the lungs to the body cells.</a:t>
            </a:r>
          </a:p>
        </p:txBody>
      </p:sp>
      <p:sp>
        <p:nvSpPr>
          <p:cNvPr id="8" name="Rectangle: Rounded Corners 7">
            <a:extLst>
              <a:ext uri="{FF2B5EF4-FFF2-40B4-BE49-F238E27FC236}">
                <a16:creationId xmlns:a16="http://schemas.microsoft.com/office/drawing/2014/main" id="{8242C373-B7A1-4128-A24C-D84F1F8CB451}"/>
              </a:ext>
            </a:extLst>
          </p:cNvPr>
          <p:cNvSpPr/>
          <p:nvPr/>
        </p:nvSpPr>
        <p:spPr>
          <a:xfrm>
            <a:off x="4148855" y="1011744"/>
            <a:ext cx="3787976" cy="5078313"/>
          </a:xfrm>
          <a:prstGeom prst="roundRect">
            <a:avLst>
              <a:gd name="adj" fmla="val 8752"/>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759BBCB-1020-4A60-A42E-56B3CB1C5ECD}"/>
              </a:ext>
            </a:extLst>
          </p:cNvPr>
          <p:cNvSpPr txBox="1"/>
          <p:nvPr/>
        </p:nvSpPr>
        <p:spPr>
          <a:xfrm>
            <a:off x="4302275" y="1011744"/>
            <a:ext cx="3587450" cy="507831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600" b="1" dirty="0">
                <a:solidFill>
                  <a:prstClr val="black"/>
                </a:solidFill>
                <a:latin typeface="Calibri" panose="020F0502020204030204"/>
              </a:rPr>
              <a:t>Question 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Calibri" panose="020F0502020204030204"/>
            </a:endParaRPr>
          </a:p>
          <a:p>
            <a:pPr algn="ctr"/>
            <a:r>
              <a:rPr lang="en-US" sz="3600" dirty="0"/>
              <a:t>The diagram shows part of the circulatory system</a:t>
            </a:r>
          </a:p>
          <a:p>
            <a:pPr algn="ctr"/>
            <a:r>
              <a:rPr lang="en-US" sz="3600" dirty="0"/>
              <a:t>Name the types of blood vessel labelled A, B and C on the diagram.</a:t>
            </a:r>
          </a:p>
        </p:txBody>
      </p:sp>
      <p:sp>
        <p:nvSpPr>
          <p:cNvPr id="10" name="Rectangle: Rounded Corners 9">
            <a:extLst>
              <a:ext uri="{FF2B5EF4-FFF2-40B4-BE49-F238E27FC236}">
                <a16:creationId xmlns:a16="http://schemas.microsoft.com/office/drawing/2014/main" id="{775C9EA6-75AC-4976-BCE5-D66C10E29106}"/>
              </a:ext>
            </a:extLst>
          </p:cNvPr>
          <p:cNvSpPr/>
          <p:nvPr/>
        </p:nvSpPr>
        <p:spPr>
          <a:xfrm>
            <a:off x="8347875" y="1011744"/>
            <a:ext cx="3693764" cy="5632311"/>
          </a:xfrm>
          <a:prstGeom prst="roundRect">
            <a:avLst>
              <a:gd name="adj" fmla="val 8752"/>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42CFB67C-7CDC-4C51-BD4D-9B962AE7D0B9}"/>
              </a:ext>
            </a:extLst>
          </p:cNvPr>
          <p:cNvSpPr txBox="1"/>
          <p:nvPr/>
        </p:nvSpPr>
        <p:spPr>
          <a:xfrm>
            <a:off x="8373983" y="1011744"/>
            <a:ext cx="3587450" cy="56323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600" b="1" dirty="0">
                <a:solidFill>
                  <a:prstClr val="black"/>
                </a:solidFill>
                <a:latin typeface="Calibri" panose="020F0502020204030204"/>
              </a:rPr>
              <a:t>Question 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Calibri" panose="020F0502020204030204"/>
            </a:endParaRPr>
          </a:p>
          <a:p>
            <a:pPr algn="ctr"/>
            <a:r>
              <a:rPr lang="en-US" sz="3600" dirty="0"/>
              <a:t>Give two ways in which the composition of blood changes as it flows through the vessels labelled X on the diagram.</a:t>
            </a:r>
          </a:p>
        </p:txBody>
      </p:sp>
      <p:pic>
        <p:nvPicPr>
          <p:cNvPr id="2" name="Audio 1">
            <a:hlinkClick r:id="" action="ppaction://media"/>
            <a:extLst>
              <a:ext uri="{FF2B5EF4-FFF2-40B4-BE49-F238E27FC236}">
                <a16:creationId xmlns:a16="http://schemas.microsoft.com/office/drawing/2014/main" id="{0B0B6DCE-CB2F-4654-A410-D406D328D39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569700" y="6235700"/>
            <a:ext cx="406400" cy="406400"/>
          </a:xfrm>
          <a:prstGeom prst="rect">
            <a:avLst/>
          </a:prstGeom>
        </p:spPr>
      </p:pic>
    </p:spTree>
    <p:custDataLst>
      <p:tags r:id="rId1"/>
    </p:custDataLst>
    <p:extLst>
      <p:ext uri="{BB962C8B-B14F-4D97-AF65-F5344CB8AC3E}">
        <p14:creationId xmlns:p14="http://schemas.microsoft.com/office/powerpoint/2010/main" val="2655814521"/>
      </p:ext>
    </p:extLst>
  </p:cSld>
  <p:clrMapOvr>
    <a:masterClrMapping/>
  </p:clrMapOvr>
  <mc:AlternateContent xmlns:mc="http://schemas.openxmlformats.org/markup-compatibility/2006">
    <mc:Choice xmlns:p14="http://schemas.microsoft.com/office/powerpoint/2010/main" Requires="p14">
      <p:transition spd="slow" p14:dur="2000" advTm="103154"/>
    </mc:Choice>
    <mc:Fallback>
      <p:transition spd="slow" advTm="1031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8" fill="hold" display="0">
                  <p:stCondLst>
                    <p:cond delay="indefinite"/>
                  </p:stCondLst>
                  <p:endCondLst>
                    <p:cond evt="onStopAudio" delay="0">
                      <p:tgtEl>
                        <p:sldTgt/>
                      </p:tgtEl>
                    </p:cond>
                  </p:endCondLst>
                </p:cTn>
                <p:tgtEl>
                  <p:spTgt spid="2"/>
                </p:tgtEl>
              </p:cMediaNode>
            </p:audio>
          </p:childTnLst>
        </p:cTn>
      </p:par>
    </p:tnLst>
    <p:bldLst>
      <p:bldP spid="4" grpId="0"/>
      <p:bldP spid="6" grpId="0" animBg="1"/>
      <p:bldP spid="7" grpId="0"/>
      <p:bldP spid="8" grpId="0" animBg="1"/>
      <p:bldP spid="9" grpId="0"/>
      <p:bldP spid="10" grpId="0" animBg="1"/>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EB87AA4-4EAC-4AC9-9B04-AB0B291715EF}"/>
              </a:ext>
            </a:extLst>
          </p:cNvPr>
          <p:cNvSpPr txBox="1"/>
          <p:nvPr/>
        </p:nvSpPr>
        <p:spPr>
          <a:xfrm>
            <a:off x="1813560" y="264160"/>
            <a:ext cx="8564880" cy="2308324"/>
          </a:xfrm>
          <a:prstGeom prst="rect">
            <a:avLst/>
          </a:prstGeom>
          <a:noFill/>
        </p:spPr>
        <p:txBody>
          <a:bodyPr wrap="square" rtlCol="0">
            <a:spAutoFit/>
          </a:bodyPr>
          <a:lstStyle/>
          <a:p>
            <a:pPr algn="ctr"/>
            <a:r>
              <a:rPr lang="en-GB" sz="7200" b="1" dirty="0">
                <a:solidFill>
                  <a:srgbClr val="00B050"/>
                </a:solidFill>
                <a:latin typeface="Comic Sans MS" panose="030F0702030302020204" pitchFamily="66" charset="0"/>
              </a:rPr>
              <a:t>Thanks for watching</a:t>
            </a:r>
          </a:p>
        </p:txBody>
      </p:sp>
      <p:pic>
        <p:nvPicPr>
          <p:cNvPr id="2" name="Picture 1">
            <a:extLst>
              <a:ext uri="{FF2B5EF4-FFF2-40B4-BE49-F238E27FC236}">
                <a16:creationId xmlns:a16="http://schemas.microsoft.com/office/drawing/2014/main" id="{BB1DFB35-291B-4EE6-B7BE-75A8AA6FB7BE}"/>
              </a:ext>
            </a:extLst>
          </p:cNvPr>
          <p:cNvPicPr>
            <a:picLocks noChangeAspect="1"/>
          </p:cNvPicPr>
          <p:nvPr/>
        </p:nvPicPr>
        <p:blipFill>
          <a:blip r:embed="rId4"/>
          <a:stretch>
            <a:fillRect/>
          </a:stretch>
        </p:blipFill>
        <p:spPr>
          <a:xfrm>
            <a:off x="4584822" y="2555974"/>
            <a:ext cx="3022355" cy="4037866"/>
          </a:xfrm>
          <a:prstGeom prst="rect">
            <a:avLst/>
          </a:prstGeom>
        </p:spPr>
      </p:pic>
      <p:pic>
        <p:nvPicPr>
          <p:cNvPr id="3" name="Audio 2">
            <a:hlinkClick r:id="" action="ppaction://media"/>
            <a:extLst>
              <a:ext uri="{FF2B5EF4-FFF2-40B4-BE49-F238E27FC236}">
                <a16:creationId xmlns:a16="http://schemas.microsoft.com/office/drawing/2014/main" id="{2601C129-57A6-4E30-849E-A5E75DD41E9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265314968"/>
      </p:ext>
    </p:extLst>
  </p:cSld>
  <p:clrMapOvr>
    <a:masterClrMapping/>
  </p:clrMapOvr>
  <mc:AlternateContent xmlns:mc="http://schemas.openxmlformats.org/markup-compatibility/2006">
    <mc:Choice xmlns:p14="http://schemas.microsoft.com/office/powerpoint/2010/main" Requires="p14">
      <p:transition spd="slow" p14:dur="2000" advTm="25132"/>
    </mc:Choice>
    <mc:Fallback>
      <p:transition spd="slow" advTm="251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bldLst>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1.9|13.5|11.8"/>
</p:tagLst>
</file>

<file path=ppt/tags/tag2.xml><?xml version="1.0" encoding="utf-8"?>
<p:tagLst xmlns:a="http://schemas.openxmlformats.org/drawingml/2006/main" xmlns:r="http://schemas.openxmlformats.org/officeDocument/2006/relationships" xmlns:p="http://schemas.openxmlformats.org/presentationml/2006/main">
  <p:tag name="TIMING" val="|7.2|3.8|2|3.1|2.9|4.2|4.2"/>
</p:tagLst>
</file>

<file path=ppt/tags/tag3.xml><?xml version="1.0" encoding="utf-8"?>
<p:tagLst xmlns:a="http://schemas.openxmlformats.org/drawingml/2006/main" xmlns:r="http://schemas.openxmlformats.org/officeDocument/2006/relationships" xmlns:p="http://schemas.openxmlformats.org/presentationml/2006/main">
  <p:tag name="TIMING" val="|7.2|3.8|2|3.1|2.9|4.2|4.2"/>
</p:tagLst>
</file>

<file path=ppt/tags/tag4.xml><?xml version="1.0" encoding="utf-8"?>
<p:tagLst xmlns:a="http://schemas.openxmlformats.org/drawingml/2006/main" xmlns:r="http://schemas.openxmlformats.org/officeDocument/2006/relationships" xmlns:p="http://schemas.openxmlformats.org/presentationml/2006/main">
  <p:tag name="TIMING" val="|7.2|3.8|2|3.1|2.9|4.2|4.2"/>
</p:tagLst>
</file>

<file path=ppt/tags/tag5.xml><?xml version="1.0" encoding="utf-8"?>
<p:tagLst xmlns:a="http://schemas.openxmlformats.org/drawingml/2006/main" xmlns:r="http://schemas.openxmlformats.org/officeDocument/2006/relationships" xmlns:p="http://schemas.openxmlformats.org/presentationml/2006/main">
  <p:tag name="TIMING" val="|7.2|3.8|2|3.1|2.9|4.2|4.2"/>
</p:tagLst>
</file>

<file path=ppt/tags/tag6.xml><?xml version="1.0" encoding="utf-8"?>
<p:tagLst xmlns:a="http://schemas.openxmlformats.org/drawingml/2006/main" xmlns:r="http://schemas.openxmlformats.org/officeDocument/2006/relationships" xmlns:p="http://schemas.openxmlformats.org/presentationml/2006/main">
  <p:tag name="TIMING" val="|7.2|3.8|2|3.1|2.9|4.2|4.2"/>
</p:tagLst>
</file>

<file path=ppt/tags/tag7.xml><?xml version="1.0" encoding="utf-8"?>
<p:tagLst xmlns:a="http://schemas.openxmlformats.org/drawingml/2006/main" xmlns:r="http://schemas.openxmlformats.org/officeDocument/2006/relationships" xmlns:p="http://schemas.openxmlformats.org/presentationml/2006/main">
  <p:tag name="TIMING" val="|7.2|3.8|2|3.1|2.9|4.2|4.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2501</TotalTime>
  <Words>389</Words>
  <Application>Microsoft Office PowerPoint</Application>
  <PresentationFormat>Widescreen</PresentationFormat>
  <Paragraphs>41</Paragraphs>
  <Slides>9</Slides>
  <Notes>0</Notes>
  <HiddenSlides>0</HiddenSlides>
  <MMClips>9</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10</cp:revision>
  <dcterms:created xsi:type="dcterms:W3CDTF">2019-01-26T22:53:15Z</dcterms:created>
  <dcterms:modified xsi:type="dcterms:W3CDTF">2019-01-28T18:02:53Z</dcterms:modified>
</cp:coreProperties>
</file>