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13290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80999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335385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517FC0-A79E-4323-8FD3-41E93B0F82E7}" type="datetimeFigureOut">
              <a:rPr lang="en-GB" smtClean="0"/>
              <a:t>03/04/2019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69039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517FC0-A79E-4323-8FD3-41E93B0F82E7}" type="datetimeFigureOut">
              <a:rPr lang="en-GB" smtClean="0"/>
              <a:t>03/04/2019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7301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517FC0-A79E-4323-8FD3-41E93B0F82E7}" type="datetimeFigureOut">
              <a:rPr lang="en-GB" smtClean="0"/>
              <a:t>03/04/2019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6254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17FC0-A79E-4323-8FD3-41E93B0F82E7}" type="datetimeFigureOut">
              <a:rPr lang="en-GB" smtClean="0"/>
              <a:t>03/04/2019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95692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23747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83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417796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47878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D517FC0-A79E-4323-8FD3-41E93B0F82E7}" type="datetimeFigureOut">
              <a:rPr lang="en-GB" smtClean="0"/>
              <a:t>03/04/2019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0E1DD1-2BAC-4984-8CDC-D3D8FE9F19B2}" type="slidenum">
              <a:rPr lang="en-GB" smtClean="0"/>
              <a:t>‹#›</a:t>
            </a:fld>
            <a:endParaRPr lang="en-GB"/>
          </a:p>
        </p:txBody>
      </p:sp>
    </p:spTree>
    <p:extLst>
      <p:ext uri="{BB962C8B-B14F-4D97-AF65-F5344CB8AC3E}">
        <p14:creationId xmlns:p14="http://schemas.microsoft.com/office/powerpoint/2010/main" val="7179342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612539-6621-4A86-A2D8-3ED338C9BAD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 Blood &amp; the Immune System</a:t>
            </a:r>
          </a:p>
        </p:txBody>
      </p:sp>
      <p:sp>
        <p:nvSpPr>
          <p:cNvPr id="5" name="TextBox 4">
            <a:extLst>
              <a:ext uri="{FF2B5EF4-FFF2-40B4-BE49-F238E27FC236}">
                <a16:creationId xmlns:a16="http://schemas.microsoft.com/office/drawing/2014/main" id="{24B5724F-5363-4198-846F-107FC8738258}"/>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Infection &amp; Response</a:t>
            </a:r>
          </a:p>
        </p:txBody>
      </p:sp>
      <p:sp>
        <p:nvSpPr>
          <p:cNvPr id="8" name="Rectangle 7">
            <a:extLst>
              <a:ext uri="{FF2B5EF4-FFF2-40B4-BE49-F238E27FC236}">
                <a16:creationId xmlns:a16="http://schemas.microsoft.com/office/drawing/2014/main" id="{1BC7A5F0-32C7-4F7B-A992-0F315A946D11}"/>
              </a:ext>
            </a:extLst>
          </p:cNvPr>
          <p:cNvSpPr/>
          <p:nvPr/>
        </p:nvSpPr>
        <p:spPr>
          <a:xfrm>
            <a:off x="86799" y="496464"/>
            <a:ext cx="3046958" cy="76944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Blood is a complex liquid tissue. It transports oxygen, dissolved substances and heat around the body. It is also involved in the body’s immune response.</a:t>
            </a:r>
          </a:p>
        </p:txBody>
      </p:sp>
      <p:sp>
        <p:nvSpPr>
          <p:cNvPr id="18" name="Rectangle 17">
            <a:extLst>
              <a:ext uri="{FF2B5EF4-FFF2-40B4-BE49-F238E27FC236}">
                <a16:creationId xmlns:a16="http://schemas.microsoft.com/office/drawing/2014/main" id="{6EACE6AB-308D-4FE4-B19D-82BAE1839D6C}"/>
              </a:ext>
            </a:extLst>
          </p:cNvPr>
          <p:cNvSpPr/>
          <p:nvPr/>
        </p:nvSpPr>
        <p:spPr>
          <a:xfrm>
            <a:off x="3428999" y="3570672"/>
            <a:ext cx="3342201" cy="280076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Antibodies attach to antigens. Antigens are substances found on the surface of cells, including bacteria and other pathogens. Different antibodies attach to different antigens. In this way, the body’s immune system can </a:t>
            </a:r>
            <a:r>
              <a:rPr lang="en-US" sz="1100" dirty="0" err="1"/>
              <a:t>recognise</a:t>
            </a:r>
            <a:r>
              <a:rPr lang="en-US" sz="1100" dirty="0"/>
              <a:t> foreign antigens – antigens that are not normally produced by the body, but by pathogens instead.</a:t>
            </a:r>
          </a:p>
          <a:p>
            <a:pPr algn="just"/>
            <a:endParaRPr lang="en-US" sz="1100" dirty="0"/>
          </a:p>
          <a:p>
            <a:pPr algn="just"/>
            <a:r>
              <a:rPr lang="en-US" sz="1100" dirty="0"/>
              <a:t>Antibodies can </a:t>
            </a:r>
            <a:r>
              <a:rPr lang="en-US" sz="1100" dirty="0" err="1"/>
              <a:t>neutralise</a:t>
            </a:r>
            <a:r>
              <a:rPr lang="en-US" sz="1100" dirty="0"/>
              <a:t> toxins produced by pathogens. They can also cause the destruction of pathogens by:</a:t>
            </a:r>
          </a:p>
          <a:p>
            <a:pPr marL="171450" indent="-171450" algn="just">
              <a:buFont typeface="Arial" panose="020B0604020202020204" pitchFamily="34" charset="0"/>
              <a:buChar char="•"/>
            </a:pPr>
            <a:r>
              <a:rPr lang="en-US" sz="1100" dirty="0"/>
              <a:t>causing bacteria to burst open and die</a:t>
            </a:r>
          </a:p>
          <a:p>
            <a:pPr marL="171450" indent="-171450" algn="just">
              <a:buFont typeface="Arial" panose="020B0604020202020204" pitchFamily="34" charset="0"/>
              <a:buChar char="•"/>
            </a:pPr>
            <a:r>
              <a:rPr lang="en-US" sz="1100" dirty="0"/>
              <a:t>labelling the pathogen so that it is </a:t>
            </a:r>
            <a:r>
              <a:rPr lang="en-US" sz="1100" dirty="0" err="1"/>
              <a:t>recognised</a:t>
            </a:r>
            <a:r>
              <a:rPr lang="en-US" sz="1100" dirty="0"/>
              <a:t> more easily by phagocytes</a:t>
            </a:r>
          </a:p>
          <a:p>
            <a:pPr marL="171450" indent="-171450" algn="just">
              <a:buFont typeface="Arial" panose="020B0604020202020204" pitchFamily="34" charset="0"/>
              <a:buChar char="•"/>
            </a:pPr>
            <a:r>
              <a:rPr lang="en-US" sz="1100" dirty="0"/>
              <a:t>sticking pathogens together in clumps so that they can be engulfed by phagocytes more easily</a:t>
            </a:r>
          </a:p>
        </p:txBody>
      </p:sp>
      <p:sp>
        <p:nvSpPr>
          <p:cNvPr id="21" name="Rectangle 20">
            <a:extLst>
              <a:ext uri="{FF2B5EF4-FFF2-40B4-BE49-F238E27FC236}">
                <a16:creationId xmlns:a16="http://schemas.microsoft.com/office/drawing/2014/main" id="{74AA3627-B606-4483-9CAA-571E7C00D1EB}"/>
              </a:ext>
            </a:extLst>
          </p:cNvPr>
          <p:cNvSpPr/>
          <p:nvPr/>
        </p:nvSpPr>
        <p:spPr>
          <a:xfrm>
            <a:off x="86799" y="3683481"/>
            <a:ext cx="3207710" cy="5262979"/>
          </a:xfrm>
          <a:prstGeom prst="rect">
            <a:avLst/>
          </a:prstGeom>
          <a:ln w="28575">
            <a:solidFill>
              <a:srgbClr val="00B0F0"/>
            </a:solidFill>
            <a:prstDash val="dash"/>
          </a:ln>
        </p:spPr>
        <p:txBody>
          <a:bodyPr wrap="square">
            <a:spAutoFit/>
          </a:bodyPr>
          <a:lstStyle/>
          <a:p>
            <a:pPr algn="just"/>
            <a:r>
              <a:rPr lang="en-US" sz="1200" b="1" dirty="0"/>
              <a:t>White blood cells are part of the immune system. White blood cells help the body to defend itself against pathogens.</a:t>
            </a:r>
          </a:p>
          <a:p>
            <a:pPr algn="just"/>
            <a:endParaRPr lang="en-US" sz="1200" b="1" dirty="0"/>
          </a:p>
          <a:p>
            <a:pPr algn="just"/>
            <a:r>
              <a:rPr lang="en-US" sz="1200" b="1" dirty="0"/>
              <a:t>Describe how pathogens cause infections and describe how the immune system defends the body against these pathogens..</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2" name="Rectangle 21">
            <a:extLst>
              <a:ext uri="{FF2B5EF4-FFF2-40B4-BE49-F238E27FC236}">
                <a16:creationId xmlns:a16="http://schemas.microsoft.com/office/drawing/2014/main" id="{E5B89036-A914-4360-B3B6-2A77B59910B3}"/>
              </a:ext>
            </a:extLst>
          </p:cNvPr>
          <p:cNvSpPr/>
          <p:nvPr/>
        </p:nvSpPr>
        <p:spPr>
          <a:xfrm>
            <a:off x="3294509" y="619574"/>
            <a:ext cx="3466252" cy="646331"/>
          </a:xfrm>
          <a:prstGeom prst="rect">
            <a:avLst/>
          </a:prstGeom>
          <a:ln w="28575">
            <a:solidFill>
              <a:srgbClr val="00B0F0"/>
            </a:solidFill>
            <a:prstDash val="dash"/>
          </a:ln>
        </p:spPr>
        <p:txBody>
          <a:bodyPr wrap="square">
            <a:spAutoFit/>
          </a:bodyPr>
          <a:lstStyle/>
          <a:p>
            <a:pPr algn="just"/>
            <a:r>
              <a:rPr lang="en-US" sz="1200" b="1" dirty="0"/>
              <a:t>What is the role of red blood cells?</a:t>
            </a:r>
          </a:p>
          <a:p>
            <a:pPr algn="just"/>
            <a:r>
              <a:rPr lang="en-US" sz="1200" b="1" dirty="0"/>
              <a:t>______________________________________________________________________________________</a:t>
            </a:r>
            <a:endParaRPr lang="en-GB" sz="1200" b="1" dirty="0"/>
          </a:p>
        </p:txBody>
      </p:sp>
      <p:sp>
        <p:nvSpPr>
          <p:cNvPr id="33" name="Rectangle 32">
            <a:extLst>
              <a:ext uri="{FF2B5EF4-FFF2-40B4-BE49-F238E27FC236}">
                <a16:creationId xmlns:a16="http://schemas.microsoft.com/office/drawing/2014/main" id="{2CAF5F6B-55A7-49F3-9279-8E102C4248A6}"/>
              </a:ext>
            </a:extLst>
          </p:cNvPr>
          <p:cNvSpPr/>
          <p:nvPr/>
        </p:nvSpPr>
        <p:spPr>
          <a:xfrm>
            <a:off x="3423488" y="6484937"/>
            <a:ext cx="3337274" cy="461665"/>
          </a:xfrm>
          <a:prstGeom prst="rect">
            <a:avLst/>
          </a:prstGeom>
          <a:ln w="38100">
            <a:solidFill>
              <a:srgbClr val="FFFF00"/>
            </a:solidFill>
          </a:ln>
        </p:spPr>
        <p:txBody>
          <a:bodyPr wrap="square">
            <a:spAutoFit/>
          </a:bodyPr>
          <a:lstStyle/>
          <a:p>
            <a:pPr algn="just"/>
            <a:r>
              <a:rPr lang="en-US" sz="1200" b="1" dirty="0"/>
              <a:t>What do antibodies attach to?</a:t>
            </a:r>
          </a:p>
          <a:p>
            <a:pPr algn="just"/>
            <a:r>
              <a:rPr lang="en-GB" sz="1200" dirty="0"/>
              <a:t>_________________________________________</a:t>
            </a:r>
          </a:p>
        </p:txBody>
      </p:sp>
      <p:pic>
        <p:nvPicPr>
          <p:cNvPr id="20" name="Picture 19">
            <a:extLst>
              <a:ext uri="{FF2B5EF4-FFF2-40B4-BE49-F238E27FC236}">
                <a16:creationId xmlns:a16="http://schemas.microsoft.com/office/drawing/2014/main" id="{E76D5C27-76E0-4D03-9461-30DF8537A1DD}"/>
              </a:ext>
            </a:extLst>
          </p:cNvPr>
          <p:cNvPicPr>
            <a:picLocks noChangeAspect="1"/>
          </p:cNvPicPr>
          <p:nvPr/>
        </p:nvPicPr>
        <p:blipFill rotWithShape="1">
          <a:blip r:embed="rId2"/>
          <a:srcRect l="40001" t="22466" r="22665" b="14930"/>
          <a:stretch/>
        </p:blipFill>
        <p:spPr>
          <a:xfrm>
            <a:off x="480202" y="1358616"/>
            <a:ext cx="2276061" cy="2146852"/>
          </a:xfrm>
          <a:prstGeom prst="ellipse">
            <a:avLst/>
          </a:prstGeom>
        </p:spPr>
      </p:pic>
      <p:sp>
        <p:nvSpPr>
          <p:cNvPr id="23" name="Rectangle 22">
            <a:extLst>
              <a:ext uri="{FF2B5EF4-FFF2-40B4-BE49-F238E27FC236}">
                <a16:creationId xmlns:a16="http://schemas.microsoft.com/office/drawing/2014/main" id="{62D496A1-D246-4AFA-86E9-AA55EDAB3B42}"/>
              </a:ext>
            </a:extLst>
          </p:cNvPr>
          <p:cNvSpPr/>
          <p:nvPr/>
        </p:nvSpPr>
        <p:spPr>
          <a:xfrm>
            <a:off x="3294509" y="1356602"/>
            <a:ext cx="3466252" cy="646331"/>
          </a:xfrm>
          <a:prstGeom prst="rect">
            <a:avLst/>
          </a:prstGeom>
          <a:ln w="28575">
            <a:solidFill>
              <a:srgbClr val="00B0F0"/>
            </a:solidFill>
            <a:prstDash val="dash"/>
          </a:ln>
        </p:spPr>
        <p:txBody>
          <a:bodyPr wrap="square">
            <a:spAutoFit/>
          </a:bodyPr>
          <a:lstStyle/>
          <a:p>
            <a:pPr algn="just"/>
            <a:r>
              <a:rPr lang="en-US" sz="1200" b="1" dirty="0"/>
              <a:t>What is the role of white blood cells?</a:t>
            </a:r>
          </a:p>
          <a:p>
            <a:pPr algn="just"/>
            <a:r>
              <a:rPr lang="en-US" sz="1200" b="1" dirty="0"/>
              <a:t>______________________________________________________________________________________</a:t>
            </a:r>
            <a:endParaRPr lang="en-GB" sz="1200" b="1" dirty="0"/>
          </a:p>
        </p:txBody>
      </p:sp>
      <p:sp>
        <p:nvSpPr>
          <p:cNvPr id="24" name="Rectangle 23">
            <a:extLst>
              <a:ext uri="{FF2B5EF4-FFF2-40B4-BE49-F238E27FC236}">
                <a16:creationId xmlns:a16="http://schemas.microsoft.com/office/drawing/2014/main" id="{3042953F-3E02-4CD1-9882-FBDC43D7319D}"/>
              </a:ext>
            </a:extLst>
          </p:cNvPr>
          <p:cNvSpPr/>
          <p:nvPr/>
        </p:nvSpPr>
        <p:spPr>
          <a:xfrm>
            <a:off x="3294509" y="2093630"/>
            <a:ext cx="3466252" cy="646331"/>
          </a:xfrm>
          <a:prstGeom prst="rect">
            <a:avLst/>
          </a:prstGeom>
          <a:ln w="28575">
            <a:solidFill>
              <a:srgbClr val="00B0F0"/>
            </a:solidFill>
            <a:prstDash val="dash"/>
          </a:ln>
        </p:spPr>
        <p:txBody>
          <a:bodyPr wrap="square">
            <a:spAutoFit/>
          </a:bodyPr>
          <a:lstStyle/>
          <a:p>
            <a:pPr algn="just"/>
            <a:r>
              <a:rPr lang="en-US" sz="1200" b="1" dirty="0"/>
              <a:t>What is the role blood plasma?</a:t>
            </a:r>
          </a:p>
          <a:p>
            <a:pPr algn="just"/>
            <a:r>
              <a:rPr lang="en-US" sz="1200" b="1" dirty="0"/>
              <a:t>______________________________________________________________________________________</a:t>
            </a:r>
            <a:endParaRPr lang="en-GB" sz="1200" b="1" dirty="0"/>
          </a:p>
        </p:txBody>
      </p:sp>
      <p:sp>
        <p:nvSpPr>
          <p:cNvPr id="25" name="Rectangle 24">
            <a:extLst>
              <a:ext uri="{FF2B5EF4-FFF2-40B4-BE49-F238E27FC236}">
                <a16:creationId xmlns:a16="http://schemas.microsoft.com/office/drawing/2014/main" id="{894625E2-5F33-4DA5-8BC7-635FD5D01E22}"/>
              </a:ext>
            </a:extLst>
          </p:cNvPr>
          <p:cNvSpPr/>
          <p:nvPr/>
        </p:nvSpPr>
        <p:spPr>
          <a:xfrm>
            <a:off x="3294509" y="2832151"/>
            <a:ext cx="3466252" cy="646331"/>
          </a:xfrm>
          <a:prstGeom prst="rect">
            <a:avLst/>
          </a:prstGeom>
          <a:ln w="28575">
            <a:solidFill>
              <a:srgbClr val="00B0F0"/>
            </a:solidFill>
            <a:prstDash val="dash"/>
          </a:ln>
        </p:spPr>
        <p:txBody>
          <a:bodyPr wrap="square">
            <a:spAutoFit/>
          </a:bodyPr>
          <a:lstStyle/>
          <a:p>
            <a:pPr algn="just"/>
            <a:r>
              <a:rPr lang="en-US" sz="1200" b="1" dirty="0"/>
              <a:t>What is the role of platelets?</a:t>
            </a:r>
          </a:p>
          <a:p>
            <a:pPr algn="just"/>
            <a:r>
              <a:rPr lang="en-US" sz="1200" b="1" dirty="0"/>
              <a:t>______________________________________________________________________________________</a:t>
            </a:r>
            <a:endParaRPr lang="en-GB" sz="1200" b="1" dirty="0"/>
          </a:p>
        </p:txBody>
      </p:sp>
      <p:sp>
        <p:nvSpPr>
          <p:cNvPr id="26" name="Rectangle 25">
            <a:extLst>
              <a:ext uri="{FF2B5EF4-FFF2-40B4-BE49-F238E27FC236}">
                <a16:creationId xmlns:a16="http://schemas.microsoft.com/office/drawing/2014/main" id="{03FFFDE5-B6F0-4BE3-8D59-E2A68D826B3A}"/>
              </a:ext>
            </a:extLst>
          </p:cNvPr>
          <p:cNvSpPr/>
          <p:nvPr/>
        </p:nvSpPr>
        <p:spPr>
          <a:xfrm>
            <a:off x="3423488" y="7060100"/>
            <a:ext cx="3337274" cy="461665"/>
          </a:xfrm>
          <a:prstGeom prst="rect">
            <a:avLst/>
          </a:prstGeom>
          <a:ln w="38100">
            <a:solidFill>
              <a:srgbClr val="FFFF00"/>
            </a:solidFill>
          </a:ln>
        </p:spPr>
        <p:txBody>
          <a:bodyPr wrap="square">
            <a:spAutoFit/>
          </a:bodyPr>
          <a:lstStyle/>
          <a:p>
            <a:pPr algn="just"/>
            <a:r>
              <a:rPr lang="en-US" sz="1200" b="1" dirty="0"/>
              <a:t>What is an example of a pathogen?</a:t>
            </a:r>
          </a:p>
          <a:p>
            <a:pPr algn="just"/>
            <a:r>
              <a:rPr lang="en-GB" sz="1200" dirty="0"/>
              <a:t>_________________________________________</a:t>
            </a:r>
          </a:p>
        </p:txBody>
      </p:sp>
      <p:sp>
        <p:nvSpPr>
          <p:cNvPr id="27" name="Rectangle 26">
            <a:extLst>
              <a:ext uri="{FF2B5EF4-FFF2-40B4-BE49-F238E27FC236}">
                <a16:creationId xmlns:a16="http://schemas.microsoft.com/office/drawing/2014/main" id="{D4C0F974-8EAD-449B-BA8A-A7289300CC8A}"/>
              </a:ext>
            </a:extLst>
          </p:cNvPr>
          <p:cNvSpPr/>
          <p:nvPr/>
        </p:nvSpPr>
        <p:spPr>
          <a:xfrm>
            <a:off x="3433926" y="7635263"/>
            <a:ext cx="3337274" cy="1384995"/>
          </a:xfrm>
          <a:prstGeom prst="rect">
            <a:avLst/>
          </a:prstGeom>
          <a:ln w="38100">
            <a:solidFill>
              <a:srgbClr val="FFFF00"/>
            </a:solidFill>
          </a:ln>
        </p:spPr>
        <p:txBody>
          <a:bodyPr wrap="square">
            <a:spAutoFit/>
          </a:bodyPr>
          <a:lstStyle/>
          <a:p>
            <a:pPr algn="just"/>
            <a:r>
              <a:rPr lang="en-US" sz="1200" b="1" dirty="0"/>
              <a:t>How can antibodies neutralize pathogens? </a:t>
            </a:r>
          </a:p>
          <a:p>
            <a:pPr algn="just"/>
            <a:r>
              <a:rPr lang="en-GB" sz="1200" dirty="0"/>
              <a:t>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358756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TotalTime>
  <Words>249</Words>
  <Application>Microsoft Office PowerPoint</Application>
  <PresentationFormat>On-screen Show (4:3)</PresentationFormat>
  <Paragraphs>28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 Blood &amp; the Immune System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 Exchange in the Lungs</dc:title>
  <dc:creator>Chalky Chalk</dc:creator>
  <cp:lastModifiedBy>Chalky Chalk</cp:lastModifiedBy>
  <cp:revision>24</cp:revision>
  <dcterms:created xsi:type="dcterms:W3CDTF">2018-11-25T19:10:39Z</dcterms:created>
  <dcterms:modified xsi:type="dcterms:W3CDTF">2019-04-03T08:48:44Z</dcterms:modified>
</cp:coreProperties>
</file>