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28188"/>
            <a:ext cx="5551714" cy="523220"/>
          </a:xfrm>
          <a:prstGeom prst="rect">
            <a:avLst/>
          </a:prstGeom>
          <a:noFill/>
        </p:spPr>
        <p:txBody>
          <a:bodyPr wrap="square" rtlCol="0">
            <a:spAutoFit/>
          </a:bodyPr>
          <a:lstStyle/>
          <a:p>
            <a:pPr lvl="0" algn="ctr" defTabSz="914400">
              <a:defRPr/>
            </a:pPr>
            <a:r>
              <a:rPr lang="en-US" sz="2800" b="1" dirty="0">
                <a:solidFill>
                  <a:prstClr val="black"/>
                </a:solidFill>
                <a:latin typeface="Comic Sans MS" panose="030F0702030302020204" pitchFamily="66" charset="0"/>
              </a:rPr>
              <a:t>Baking Soda &amp; Vinegar Volcano</a:t>
            </a:r>
            <a:endParaRPr kumimoji="0" lang="en-GB" sz="2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2215988" y="1421350"/>
            <a:ext cx="4337849" cy="203132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Use baking soda and vinegar to create an awesome chemical reaction! Watch as it rapidly fizzes over the container and make sure you've got some towels ready to clean up.</a:t>
            </a:r>
          </a:p>
          <a:p>
            <a:pPr lvl="0" algn="just"/>
            <a:r>
              <a:rPr lang="en-US" sz="1400" dirty="0">
                <a:solidFill>
                  <a:prstClr val="black"/>
                </a:solidFill>
              </a:rPr>
              <a:t>The baking soda (sodium bicarbonate) is a base while the vinegar (acetic acid) is an acid. When they react together they form carbonic acid which is very unstable, it instantly breaks apart into water and carbon dioxide, which creates all the fizzing as it escapes the solution.</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79547" y="3596892"/>
            <a:ext cx="3131993" cy="163121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600" b="1" dirty="0">
                <a:solidFill>
                  <a:prstClr val="black"/>
                </a:solidFill>
              </a:rPr>
              <a:t>What you'll need:</a:t>
            </a:r>
            <a:endParaRPr lang="en-US" sz="1400" dirty="0">
              <a:solidFill>
                <a:prstClr val="black"/>
              </a:solidFill>
            </a:endParaRPr>
          </a:p>
          <a:p>
            <a:pPr marL="285750" lvl="0" indent="-285750">
              <a:buFont typeface="Arial" panose="020B0604020202020204" pitchFamily="34" charset="0"/>
              <a:buChar char="•"/>
            </a:pPr>
            <a:r>
              <a:rPr lang="en-US" sz="1400" dirty="0">
                <a:solidFill>
                  <a:prstClr val="black"/>
                </a:solidFill>
              </a:rPr>
              <a:t>Baking Soda (make sure it's not baking powder)</a:t>
            </a:r>
          </a:p>
          <a:p>
            <a:pPr marL="285750" lvl="0" indent="-285750">
              <a:buFont typeface="Arial" panose="020B0604020202020204" pitchFamily="34" charset="0"/>
              <a:buChar char="•"/>
            </a:pPr>
            <a:r>
              <a:rPr lang="en-US" sz="1400" dirty="0">
                <a:solidFill>
                  <a:prstClr val="black"/>
                </a:solidFill>
              </a:rPr>
              <a:t>Vinegar</a:t>
            </a:r>
          </a:p>
          <a:p>
            <a:pPr marL="285750" lvl="0" indent="-285750">
              <a:buFont typeface="Arial" panose="020B0604020202020204" pitchFamily="34" charset="0"/>
              <a:buChar char="•"/>
            </a:pPr>
            <a:r>
              <a:rPr lang="en-US" sz="1400" dirty="0">
                <a:solidFill>
                  <a:prstClr val="black"/>
                </a:solidFill>
              </a:rPr>
              <a:t>A container to hold everything and avoid a big mess!</a:t>
            </a:r>
          </a:p>
          <a:p>
            <a:pPr marL="285750" lvl="0" indent="-285750">
              <a:buFont typeface="Arial" panose="020B0604020202020204" pitchFamily="34" charset="0"/>
              <a:buChar char="•"/>
            </a:pPr>
            <a:r>
              <a:rPr lang="en-US" sz="1400" dirty="0">
                <a:solidFill>
                  <a:prstClr val="black"/>
                </a:solidFill>
              </a:rPr>
              <a:t>Paper towels or a cloth (just in case)</a:t>
            </a:r>
          </a:p>
        </p:txBody>
      </p:sp>
      <p:sp>
        <p:nvSpPr>
          <p:cNvPr id="17" name="Rectangle 16">
            <a:extLst>
              <a:ext uri="{FF2B5EF4-FFF2-40B4-BE49-F238E27FC236}">
                <a16:creationId xmlns:a16="http://schemas.microsoft.com/office/drawing/2014/main" id="{086B9BF1-8162-4AE1-A5DB-B364D02151DD}"/>
              </a:ext>
            </a:extLst>
          </p:cNvPr>
          <p:cNvSpPr/>
          <p:nvPr/>
        </p:nvSpPr>
        <p:spPr>
          <a:xfrm>
            <a:off x="293429" y="5357270"/>
            <a:ext cx="3131992" cy="148021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6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Place some of the baking soda into your container.</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Pour in some of the vinegar</a:t>
            </a:r>
          </a:p>
          <a:p>
            <a:pPr marL="171450" lvl="0" indent="-171450" algn="just">
              <a:lnSpc>
                <a:spcPct val="115000"/>
              </a:lnSpc>
              <a:buFont typeface="Arial" panose="020B0604020202020204" pitchFamily="34" charset="0"/>
              <a:buChar char="•"/>
            </a:pPr>
            <a:r>
              <a:rPr lang="en-US" sz="1400" dirty="0">
                <a:solidFill>
                  <a:prstClr val="black"/>
                </a:solidFill>
                <a:ea typeface="Calibri" panose="020F0502020204030204" pitchFamily="34" charset="0"/>
                <a:cs typeface="Times New Roman" panose="02020603050405020304" pitchFamily="18" charset="0"/>
              </a:rPr>
              <a:t>Watch as the reaction takes place!</a:t>
            </a:r>
            <a:endParaRPr kumimoji="0" lang="en-GB" sz="14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2215988" y="939653"/>
            <a:ext cx="4337848"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94049" y="3551377"/>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94049" y="4012250"/>
            <a:ext cx="2984404" cy="2893100"/>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The baking soda (sodium bicarbonate) is a base while the vinegar (acetic acid) is an acid. When they react together they form carbonic acid which is very unstable, it instantly breaks apart into water and carbon dioxide, which creates all the fizzing as it escapes the solution.</a:t>
            </a:r>
          </a:p>
          <a:p>
            <a:pPr lvl="0" algn="just"/>
            <a:r>
              <a:rPr lang="en-US" sz="1400" dirty="0"/>
              <a:t>For extra effect you can make a realistic looking volcano. It takes some craft skills but it will make your vinegar and baking soda eruptions will look even more impressive!</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Volcano Eruption - Teaching Little Kids">
            <a:extLst>
              <a:ext uri="{FF2B5EF4-FFF2-40B4-BE49-F238E27FC236}">
                <a16:creationId xmlns:a16="http://schemas.microsoft.com/office/drawing/2014/main" id="{EDEE90C9-EE20-4E99-B2F4-6522C7340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78" y="975434"/>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AE98AAE-84F2-4B09-904C-B02A4B8904B4}"/>
              </a:ext>
            </a:extLst>
          </p:cNvPr>
          <p:cNvPicPr>
            <a:picLocks noChangeAspect="1"/>
          </p:cNvPicPr>
          <p:nvPr/>
        </p:nvPicPr>
        <p:blipFill>
          <a:blip r:embed="rId4"/>
          <a:stretch>
            <a:fillRect/>
          </a:stretch>
        </p:blipFill>
        <p:spPr>
          <a:xfrm>
            <a:off x="293429" y="6998021"/>
            <a:ext cx="6285024" cy="1687255"/>
          </a:xfrm>
          <a:prstGeom prst="rect">
            <a:avLst/>
          </a:prstGeom>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TotalTime>
  <Words>243</Words>
  <Application>Microsoft Office PowerPoint</Application>
  <PresentationFormat>On-screen Show (4:3)</PresentationFormat>
  <Paragraphs>16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14</cp:revision>
  <dcterms:created xsi:type="dcterms:W3CDTF">2020-04-06T19:04:37Z</dcterms:created>
  <dcterms:modified xsi:type="dcterms:W3CDTF">2020-04-07T09:12:58Z</dcterms:modified>
</cp:coreProperties>
</file>