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handoutMasterIdLst>
    <p:handoutMasterId r:id="rId9"/>
  </p:handoutMasterIdLst>
  <p:sldIdLst>
    <p:sldId id="256" r:id="rId2"/>
    <p:sldId id="257" r:id="rId3"/>
    <p:sldId id="258" r:id="rId4"/>
    <p:sldId id="259" r:id="rId5"/>
    <p:sldId id="260" r:id="rId6"/>
    <p:sldId id="261" r:id="rId7"/>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69C04173-1EF4-425E-A63B-B68492F31B7E}" type="datetimeFigureOut">
              <a:rPr lang="en-GB" smtClean="0"/>
              <a:t>17/04/2018</a:t>
            </a:fld>
            <a:endParaRPr lang="en-GB"/>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F483825B-6833-4387-9528-ED6C377C003E}" type="slidenum">
              <a:rPr lang="en-GB" smtClean="0"/>
              <a:t>‹#›</a:t>
            </a:fld>
            <a:endParaRPr lang="en-GB"/>
          </a:p>
        </p:txBody>
      </p:sp>
    </p:spTree>
    <p:extLst>
      <p:ext uri="{BB962C8B-B14F-4D97-AF65-F5344CB8AC3E}">
        <p14:creationId xmlns:p14="http://schemas.microsoft.com/office/powerpoint/2010/main" val="458694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A24940CF-4BA4-4449-9921-CD1F62B198DF}" type="datetimeFigureOut">
              <a:rPr lang="en-GB" smtClean="0"/>
              <a:t>17/04/2018</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8B326F36-43BA-437E-948F-658D498C4CDD}" type="slidenum">
              <a:rPr lang="en-GB" smtClean="0"/>
              <a:t>‹#›</a:t>
            </a:fld>
            <a:endParaRPr lang="en-GB"/>
          </a:p>
        </p:txBody>
      </p:sp>
    </p:spTree>
    <p:extLst>
      <p:ext uri="{BB962C8B-B14F-4D97-AF65-F5344CB8AC3E}">
        <p14:creationId xmlns:p14="http://schemas.microsoft.com/office/powerpoint/2010/main" val="3615697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B326F36-43BA-437E-948F-658D498C4CDD}" type="slidenum">
              <a:rPr lang="en-GB" smtClean="0"/>
              <a:t>1</a:t>
            </a:fld>
            <a:endParaRPr lang="en-GB"/>
          </a:p>
        </p:txBody>
      </p:sp>
    </p:spTree>
    <p:extLst>
      <p:ext uri="{BB962C8B-B14F-4D97-AF65-F5344CB8AC3E}">
        <p14:creationId xmlns:p14="http://schemas.microsoft.com/office/powerpoint/2010/main" val="22772014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B326F36-43BA-437E-948F-658D498C4CDD}" type="slidenum">
              <a:rPr lang="en-GB" smtClean="0"/>
              <a:t>2</a:t>
            </a:fld>
            <a:endParaRPr lang="en-GB"/>
          </a:p>
        </p:txBody>
      </p:sp>
    </p:spTree>
    <p:extLst>
      <p:ext uri="{BB962C8B-B14F-4D97-AF65-F5344CB8AC3E}">
        <p14:creationId xmlns:p14="http://schemas.microsoft.com/office/powerpoint/2010/main" val="8415752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B326F36-43BA-437E-948F-658D498C4CDD}" type="slidenum">
              <a:rPr lang="en-GB" smtClean="0"/>
              <a:t>3</a:t>
            </a:fld>
            <a:endParaRPr lang="en-GB"/>
          </a:p>
        </p:txBody>
      </p:sp>
    </p:spTree>
    <p:extLst>
      <p:ext uri="{BB962C8B-B14F-4D97-AF65-F5344CB8AC3E}">
        <p14:creationId xmlns:p14="http://schemas.microsoft.com/office/powerpoint/2010/main" val="1150083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B326F36-43BA-437E-948F-658D498C4CDD}" type="slidenum">
              <a:rPr lang="en-GB" smtClean="0"/>
              <a:t>4</a:t>
            </a:fld>
            <a:endParaRPr lang="en-GB"/>
          </a:p>
        </p:txBody>
      </p:sp>
    </p:spTree>
    <p:extLst>
      <p:ext uri="{BB962C8B-B14F-4D97-AF65-F5344CB8AC3E}">
        <p14:creationId xmlns:p14="http://schemas.microsoft.com/office/powerpoint/2010/main" val="26717274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B326F36-43BA-437E-948F-658D498C4CDD}" type="slidenum">
              <a:rPr lang="en-GB" smtClean="0"/>
              <a:t>5</a:t>
            </a:fld>
            <a:endParaRPr lang="en-GB"/>
          </a:p>
        </p:txBody>
      </p:sp>
    </p:spTree>
    <p:extLst>
      <p:ext uri="{BB962C8B-B14F-4D97-AF65-F5344CB8AC3E}">
        <p14:creationId xmlns:p14="http://schemas.microsoft.com/office/powerpoint/2010/main" val="565912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B326F36-43BA-437E-948F-658D498C4CDD}" type="slidenum">
              <a:rPr lang="en-GB" smtClean="0"/>
              <a:t>6</a:t>
            </a:fld>
            <a:endParaRPr lang="en-GB"/>
          </a:p>
        </p:txBody>
      </p:sp>
    </p:spTree>
    <p:extLst>
      <p:ext uri="{BB962C8B-B14F-4D97-AF65-F5344CB8AC3E}">
        <p14:creationId xmlns:p14="http://schemas.microsoft.com/office/powerpoint/2010/main" val="12639822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F81D6CF-8750-46F8-9A30-F40606925837}" type="datetimeFigureOut">
              <a:rPr lang="en-GB" smtClean="0"/>
              <a:t>17/04/2018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5DA5E1A-6530-4339-BFB0-51F2EC584E63}" type="slidenum">
              <a:rPr lang="en-GB" smtClean="0"/>
              <a:t>‹#›</a:t>
            </a:fld>
            <a:endParaRPr lang="en-GB" dirty="0"/>
          </a:p>
        </p:txBody>
      </p:sp>
    </p:spTree>
    <p:extLst>
      <p:ext uri="{BB962C8B-B14F-4D97-AF65-F5344CB8AC3E}">
        <p14:creationId xmlns:p14="http://schemas.microsoft.com/office/powerpoint/2010/main" val="1875010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F81D6CF-8750-46F8-9A30-F40606925837}" type="datetimeFigureOut">
              <a:rPr lang="en-GB" smtClean="0"/>
              <a:t>17/04/2018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5DA5E1A-6530-4339-BFB0-51F2EC584E63}" type="slidenum">
              <a:rPr lang="en-GB" smtClean="0"/>
              <a:t>‹#›</a:t>
            </a:fld>
            <a:endParaRPr lang="en-GB" dirty="0"/>
          </a:p>
        </p:txBody>
      </p:sp>
    </p:spTree>
    <p:extLst>
      <p:ext uri="{BB962C8B-B14F-4D97-AF65-F5344CB8AC3E}">
        <p14:creationId xmlns:p14="http://schemas.microsoft.com/office/powerpoint/2010/main" val="28836232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81D6CF-8750-46F8-9A30-F40606925837}" type="datetimeFigureOut">
              <a:rPr lang="en-GB" smtClean="0"/>
              <a:t>17/04/2018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5DA5E1A-6530-4339-BFB0-51F2EC584E63}" type="slidenum">
              <a:rPr lang="en-GB" smtClean="0"/>
              <a:t>‹#›</a:t>
            </a:fld>
            <a:endParaRPr lang="en-GB" dirty="0"/>
          </a:p>
        </p:txBody>
      </p:sp>
    </p:spTree>
    <p:extLst>
      <p:ext uri="{BB962C8B-B14F-4D97-AF65-F5344CB8AC3E}">
        <p14:creationId xmlns:p14="http://schemas.microsoft.com/office/powerpoint/2010/main" val="3277904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F81D6CF-8750-46F8-9A30-F40606925837}" type="datetimeFigureOut">
              <a:rPr lang="en-GB" smtClean="0"/>
              <a:t>17/04/2018</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C5DA5E1A-6530-4339-BFB0-51F2EC584E63}" type="slidenum">
              <a:rPr lang="en-GB" smtClean="0"/>
              <a:t>‹#›</a:t>
            </a:fld>
            <a:endParaRPr lang="en-GB" dirty="0"/>
          </a:p>
        </p:txBody>
      </p:sp>
    </p:spTree>
    <p:extLst>
      <p:ext uri="{BB962C8B-B14F-4D97-AF65-F5344CB8AC3E}">
        <p14:creationId xmlns:p14="http://schemas.microsoft.com/office/powerpoint/2010/main" val="3144717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F81D6CF-8750-46F8-9A30-F40606925837}" type="datetimeFigureOut">
              <a:rPr lang="en-GB" smtClean="0"/>
              <a:t>17/04/2018</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C5DA5E1A-6530-4339-BFB0-51F2EC584E63}" type="slidenum">
              <a:rPr lang="en-GB" smtClean="0"/>
              <a:t>‹#›</a:t>
            </a:fld>
            <a:endParaRPr lang="en-GB" dirty="0"/>
          </a:p>
        </p:txBody>
      </p:sp>
    </p:spTree>
    <p:extLst>
      <p:ext uri="{BB962C8B-B14F-4D97-AF65-F5344CB8AC3E}">
        <p14:creationId xmlns:p14="http://schemas.microsoft.com/office/powerpoint/2010/main" val="784050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F81D6CF-8750-46F8-9A30-F40606925837}" type="datetimeFigureOut">
              <a:rPr lang="en-GB" smtClean="0"/>
              <a:t>17/04/2018</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C5DA5E1A-6530-4339-BFB0-51F2EC584E63}" type="slidenum">
              <a:rPr lang="en-GB" smtClean="0"/>
              <a:t>‹#›</a:t>
            </a:fld>
            <a:endParaRPr lang="en-GB" dirty="0"/>
          </a:p>
        </p:txBody>
      </p:sp>
    </p:spTree>
    <p:extLst>
      <p:ext uri="{BB962C8B-B14F-4D97-AF65-F5344CB8AC3E}">
        <p14:creationId xmlns:p14="http://schemas.microsoft.com/office/powerpoint/2010/main" val="1535428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81D6CF-8750-46F8-9A30-F40606925837}" type="datetimeFigureOut">
              <a:rPr lang="en-GB" smtClean="0"/>
              <a:t>17/04/2018</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C5DA5E1A-6530-4339-BFB0-51F2EC584E63}" type="slidenum">
              <a:rPr lang="en-GB" smtClean="0"/>
              <a:t>‹#›</a:t>
            </a:fld>
            <a:endParaRPr lang="en-GB" dirty="0"/>
          </a:p>
        </p:txBody>
      </p:sp>
    </p:spTree>
    <p:extLst>
      <p:ext uri="{BB962C8B-B14F-4D97-AF65-F5344CB8AC3E}">
        <p14:creationId xmlns:p14="http://schemas.microsoft.com/office/powerpoint/2010/main" val="42342296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81D6CF-8750-46F8-9A30-F40606925837}" type="datetimeFigureOut">
              <a:rPr lang="en-GB" smtClean="0"/>
              <a:t>17/04/2018</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C5DA5E1A-6530-4339-BFB0-51F2EC584E63}" type="slidenum">
              <a:rPr lang="en-GB" smtClean="0"/>
              <a:t>‹#›</a:t>
            </a:fld>
            <a:endParaRPr lang="en-GB" dirty="0"/>
          </a:p>
        </p:txBody>
      </p:sp>
    </p:spTree>
    <p:extLst>
      <p:ext uri="{BB962C8B-B14F-4D97-AF65-F5344CB8AC3E}">
        <p14:creationId xmlns:p14="http://schemas.microsoft.com/office/powerpoint/2010/main" val="114732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81D6CF-8750-46F8-9A30-F40606925837}" type="datetimeFigureOut">
              <a:rPr lang="en-GB" smtClean="0"/>
              <a:t>17/04/2018</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C5DA5E1A-6530-4339-BFB0-51F2EC584E63}" type="slidenum">
              <a:rPr lang="en-GB" smtClean="0"/>
              <a:t>‹#›</a:t>
            </a:fld>
            <a:endParaRPr lang="en-GB" dirty="0"/>
          </a:p>
        </p:txBody>
      </p:sp>
    </p:spTree>
    <p:extLst>
      <p:ext uri="{BB962C8B-B14F-4D97-AF65-F5344CB8AC3E}">
        <p14:creationId xmlns:p14="http://schemas.microsoft.com/office/powerpoint/2010/main" val="3938503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F81D6CF-8750-46F8-9A30-F40606925837}" type="datetimeFigureOut">
              <a:rPr lang="en-GB" smtClean="0"/>
              <a:t>17/04/2018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5DA5E1A-6530-4339-BFB0-51F2EC584E63}" type="slidenum">
              <a:rPr lang="en-GB" smtClean="0"/>
              <a:t>‹#›</a:t>
            </a:fld>
            <a:endParaRPr lang="en-GB" dirty="0"/>
          </a:p>
        </p:txBody>
      </p:sp>
    </p:spTree>
    <p:extLst>
      <p:ext uri="{BB962C8B-B14F-4D97-AF65-F5344CB8AC3E}">
        <p14:creationId xmlns:p14="http://schemas.microsoft.com/office/powerpoint/2010/main" val="3166498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F81D6CF-8750-46F8-9A30-F40606925837}" type="datetimeFigureOut">
              <a:rPr lang="en-GB" smtClean="0"/>
              <a:t>17/04/2018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5DA5E1A-6530-4339-BFB0-51F2EC584E63}" type="slidenum">
              <a:rPr lang="en-GB" smtClean="0"/>
              <a:t>‹#›</a:t>
            </a:fld>
            <a:endParaRPr lang="en-GB" dirty="0"/>
          </a:p>
        </p:txBody>
      </p:sp>
    </p:spTree>
    <p:extLst>
      <p:ext uri="{BB962C8B-B14F-4D97-AF65-F5344CB8AC3E}">
        <p14:creationId xmlns:p14="http://schemas.microsoft.com/office/powerpoint/2010/main" val="16414020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81D6CF-8750-46F8-9A30-F40606925837}" type="datetimeFigureOut">
              <a:rPr lang="en-GB" smtClean="0"/>
              <a:t>17/04/2018</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DA5E1A-6530-4339-BFB0-51F2EC584E63}" type="slidenum">
              <a:rPr lang="en-GB" smtClean="0"/>
              <a:t>‹#›</a:t>
            </a:fld>
            <a:endParaRPr lang="en-GB" dirty="0"/>
          </a:p>
        </p:txBody>
      </p:sp>
    </p:spTree>
    <p:extLst>
      <p:ext uri="{BB962C8B-B14F-4D97-AF65-F5344CB8AC3E}">
        <p14:creationId xmlns:p14="http://schemas.microsoft.com/office/powerpoint/2010/main" val="14318027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2450703"/>
          </a:xfrm>
        </p:spPr>
        <p:txBody>
          <a:bodyPr>
            <a:normAutofit/>
          </a:bodyPr>
          <a:lstStyle/>
          <a:p>
            <a:r>
              <a:rPr lang="en-GB" dirty="0" smtClean="0"/>
              <a:t>Presbyterianism</a:t>
            </a:r>
            <a:br>
              <a:rPr lang="en-GB" dirty="0" smtClean="0"/>
            </a:br>
            <a:r>
              <a:rPr lang="en-US" sz="2200" dirty="0" smtClean="0"/>
              <a:t>a form of Protestant Church government in which the Church is administered locally by the minister with a group of elected elders of equal rank, and regionally and nationally by representative courts of ministers and elders.</a:t>
            </a:r>
            <a:endParaRPr lang="en-GB" sz="2200" dirty="0"/>
          </a:p>
        </p:txBody>
      </p:sp>
    </p:spTree>
    <p:extLst>
      <p:ext uri="{BB962C8B-B14F-4D97-AF65-F5344CB8AC3E}">
        <p14:creationId xmlns:p14="http://schemas.microsoft.com/office/powerpoint/2010/main" val="3877445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r>
              <a:rPr lang="en-GB" dirty="0" smtClean="0"/>
              <a:t>Read and make notes from the cards around the room and sort the information into the table: </a:t>
            </a:r>
          </a:p>
          <a:p>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2428296316"/>
              </p:ext>
            </p:extLst>
          </p:nvPr>
        </p:nvGraphicFramePr>
        <p:xfrm>
          <a:off x="1547664" y="3933056"/>
          <a:ext cx="6096000" cy="1954912"/>
        </p:xfrm>
        <a:graphic>
          <a:graphicData uri="http://schemas.openxmlformats.org/drawingml/2006/table">
            <a:tbl>
              <a:tblPr firstRow="1" bandRow="1">
                <a:tableStyleId>{5C22544A-7EE6-4342-B048-85BDC9FD1C3A}</a:tableStyleId>
              </a:tblPr>
              <a:tblGrid>
                <a:gridCol w="2032000"/>
                <a:gridCol w="2032000"/>
                <a:gridCol w="2032000"/>
              </a:tblGrid>
              <a:tr h="842392">
                <a:tc>
                  <a:txBody>
                    <a:bodyPr/>
                    <a:lstStyle/>
                    <a:p>
                      <a:pPr algn="ctr"/>
                      <a:r>
                        <a:rPr lang="en-GB" dirty="0" smtClean="0"/>
                        <a:t>Threats/ attempts for change </a:t>
                      </a:r>
                      <a:endParaRPr lang="en-GB" dirty="0"/>
                    </a:p>
                  </a:txBody>
                  <a:tcPr/>
                </a:tc>
                <a:tc>
                  <a:txBody>
                    <a:bodyPr/>
                    <a:lstStyle/>
                    <a:p>
                      <a:pPr algn="ctr"/>
                      <a:r>
                        <a:rPr lang="en-GB" dirty="0" smtClean="0"/>
                        <a:t>Reaction</a:t>
                      </a:r>
                      <a:endParaRPr lang="en-GB" dirty="0"/>
                    </a:p>
                  </a:txBody>
                  <a:tcPr/>
                </a:tc>
                <a:tc>
                  <a:txBody>
                    <a:bodyPr/>
                    <a:lstStyle/>
                    <a:p>
                      <a:pPr algn="ctr"/>
                      <a:r>
                        <a:rPr lang="en-GB" dirty="0" smtClean="0"/>
                        <a:t>Outcomes</a:t>
                      </a:r>
                      <a:endParaRPr lang="en-GB" dirty="0"/>
                    </a:p>
                  </a:txBody>
                  <a:tcPr/>
                </a:tc>
              </a:tr>
              <a:tr h="370840">
                <a:tc>
                  <a:txBody>
                    <a:bodyPr/>
                    <a:lstStyle/>
                    <a:p>
                      <a:endParaRPr lang="en-GB" dirty="0"/>
                    </a:p>
                  </a:txBody>
                  <a:tcPr/>
                </a:tc>
                <a:tc>
                  <a:txBody>
                    <a:bodyPr/>
                    <a:lstStyle/>
                    <a:p>
                      <a:endParaRPr lang="en-GB" dirty="0"/>
                    </a:p>
                  </a:txBody>
                  <a:tcPr/>
                </a:tc>
                <a:tc>
                  <a:txBody>
                    <a:bodyPr/>
                    <a:lstStyle/>
                    <a:p>
                      <a:endParaRPr lang="en-GB" dirty="0"/>
                    </a:p>
                  </a:txBody>
                  <a:tcPr/>
                </a:tc>
              </a:tr>
              <a:tr h="370840">
                <a:tc>
                  <a:txBody>
                    <a:bodyPr/>
                    <a:lstStyle/>
                    <a:p>
                      <a:endParaRPr lang="en-GB" dirty="0"/>
                    </a:p>
                  </a:txBody>
                  <a:tcPr/>
                </a:tc>
                <a:tc>
                  <a:txBody>
                    <a:bodyPr/>
                    <a:lstStyle/>
                    <a:p>
                      <a:endParaRPr lang="en-GB" dirty="0"/>
                    </a:p>
                  </a:txBody>
                  <a:tcPr/>
                </a:tc>
                <a:tc>
                  <a:txBody>
                    <a:bodyPr/>
                    <a:lstStyle/>
                    <a:p>
                      <a:endParaRPr lang="en-GB" dirty="0"/>
                    </a:p>
                  </a:txBody>
                  <a:tcPr/>
                </a:tc>
              </a:tr>
              <a:tr h="370840">
                <a:tc>
                  <a:txBody>
                    <a:bodyPr/>
                    <a:lstStyle/>
                    <a:p>
                      <a:endParaRPr lang="en-GB" dirty="0"/>
                    </a:p>
                  </a:txBody>
                  <a:tcPr/>
                </a:tc>
                <a:tc>
                  <a:txBody>
                    <a:bodyPr/>
                    <a:lstStyle/>
                    <a:p>
                      <a:endParaRPr lang="en-GB" dirty="0"/>
                    </a:p>
                  </a:txBody>
                  <a:tcPr/>
                </a:tc>
                <a:tc>
                  <a:txBody>
                    <a:bodyPr/>
                    <a:lstStyle/>
                    <a:p>
                      <a:endParaRPr lang="en-GB" dirty="0"/>
                    </a:p>
                  </a:txBody>
                  <a:tcPr/>
                </a:tc>
              </a:tr>
            </a:tbl>
          </a:graphicData>
        </a:graphic>
      </p:graphicFrame>
    </p:spTree>
    <p:extLst>
      <p:ext uri="{BB962C8B-B14F-4D97-AF65-F5344CB8AC3E}">
        <p14:creationId xmlns:p14="http://schemas.microsoft.com/office/powerpoint/2010/main" val="2235424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normAutofit fontScale="85000" lnSpcReduction="20000"/>
          </a:bodyPr>
          <a:lstStyle/>
          <a:p>
            <a:r>
              <a:rPr lang="en-US" dirty="0" smtClean="0"/>
              <a:t>In spring 1570 Thomas Cartwright Lectures at Cambridge University in represented the first influential public demand for a Presbyterian system. Cartwright called for a form of church government based on that developed by the reform and John Calvin. Cartwright called for the abolition of the titles and offices of archbishops, bishops, deans and archdeacons. Elizabeth believed Cartwright’s ideas were open horror as the Presbyterian system involved abolishing bishops and left very little room for a ‘supreme governor’. Cartwright ended up being expelled from Cambridge University</a:t>
            </a:r>
            <a:endParaRPr lang="en-GB" dirty="0"/>
          </a:p>
        </p:txBody>
      </p:sp>
    </p:spTree>
    <p:extLst>
      <p:ext uri="{BB962C8B-B14F-4D97-AF65-F5344CB8AC3E}">
        <p14:creationId xmlns:p14="http://schemas.microsoft.com/office/powerpoint/2010/main" val="2005036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92500" lnSpcReduction="10000"/>
          </a:bodyPr>
          <a:lstStyle/>
          <a:p>
            <a:r>
              <a:rPr lang="en-US" dirty="0" smtClean="0"/>
              <a:t>The House of Commons 1571 debated Strickland’s suggestions when he tried to advise changes to the structure of the church of England. Most of the bishops were horrified as was Elizabeth by Thomas Strickland’s suggestions. In 1571, due to Strickland’s suggestions to change the structure of the church, an act to reverse these wishes was put into place, were all bishops had to swear to the Thirty Nine articles and be loyal to religious policy. </a:t>
            </a:r>
            <a:endParaRPr lang="en-GB" dirty="0"/>
          </a:p>
        </p:txBody>
      </p:sp>
    </p:spTree>
    <p:extLst>
      <p:ext uri="{BB962C8B-B14F-4D97-AF65-F5344CB8AC3E}">
        <p14:creationId xmlns:p14="http://schemas.microsoft.com/office/powerpoint/2010/main" val="2047561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92500" lnSpcReduction="20000"/>
          </a:bodyPr>
          <a:lstStyle/>
          <a:p>
            <a:r>
              <a:rPr lang="en-US" dirty="0" smtClean="0"/>
              <a:t>In the Parliament of 1586- 1587 demands made by the MP Anthony Cope for the introduction of a Calvinist prayer book (February 1587), which she and Presbyterian church structure to replace the book of common prayer, occurred. The House of Commons had given leave for Copes bill to be read, showing that MPs were prepared to listen to puritan grievance. His parliamentary campaign failed and resulted in Anthony cope and some of his supporters being dispatched to the tower in 1587 because they argued in parliament for a Presbyterian church structure.</a:t>
            </a:r>
          </a:p>
          <a:p>
            <a:endParaRPr lang="en-US" dirty="0" smtClean="0"/>
          </a:p>
          <a:p>
            <a:endParaRPr lang="en-GB" dirty="0"/>
          </a:p>
        </p:txBody>
      </p:sp>
    </p:spTree>
    <p:extLst>
      <p:ext uri="{BB962C8B-B14F-4D97-AF65-F5344CB8AC3E}">
        <p14:creationId xmlns:p14="http://schemas.microsoft.com/office/powerpoint/2010/main" val="10910455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92500" lnSpcReduction="20000"/>
          </a:bodyPr>
          <a:lstStyle/>
          <a:p>
            <a:r>
              <a:rPr lang="en-US" dirty="0" smtClean="0"/>
              <a:t>In 1572 John Field published </a:t>
            </a:r>
            <a:r>
              <a:rPr lang="en-US" i="1" dirty="0" smtClean="0"/>
              <a:t>Admonitions to the Parliament</a:t>
            </a:r>
            <a:r>
              <a:rPr lang="en-US" dirty="0" smtClean="0"/>
              <a:t>, which argued Presbyterian Church structure was the only one sanctioned by the Bible because ministers and elders are mentioned in the bible and bishops were not. An additional pamphlet Field denounced the Book of Common Prayer as ‘popish’. This caused outrage and Elizabeth imprisoned Field for a year. John failed attempted to organize a Presbyterian church system for England- In early 1572 he was forbidden to preach. </a:t>
            </a:r>
            <a:endParaRPr lang="en-GB" dirty="0"/>
          </a:p>
        </p:txBody>
      </p:sp>
    </p:spTree>
    <p:extLst>
      <p:ext uri="{BB962C8B-B14F-4D97-AF65-F5344CB8AC3E}">
        <p14:creationId xmlns:p14="http://schemas.microsoft.com/office/powerpoint/2010/main" val="26980624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TotalTime>
  <Words>385</Words>
  <Application>Microsoft Office PowerPoint</Application>
  <PresentationFormat>On-screen Show (4:3)</PresentationFormat>
  <Paragraphs>15</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Presbyterianism a form of Protestant Church government in which the Church is administered locally by the minister with a group of elected elders of equal rank, and regionally and nationally by representative courts of ministers and elders.</vt:lpstr>
      <vt:lpstr>PowerPoint Presentation</vt:lpstr>
      <vt:lpstr>PowerPoint Presentation</vt:lpstr>
      <vt:lpstr>PowerPoint Presentation</vt:lpstr>
      <vt:lpstr>PowerPoint Presentation</vt:lpstr>
      <vt:lpstr>PowerPoint Presentation</vt:lpstr>
    </vt:vector>
  </TitlesOfParts>
  <Company>Launceston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Presbyterianism a form of Protestant Church government in which the Church is administered locally by the minister with a group of elected elders of equal rank, and regionally and nationally by representative courts of ministers and elders.</dc:title>
  <dc:creator>11AGrout</dc:creator>
  <cp:lastModifiedBy>11AGrout</cp:lastModifiedBy>
  <cp:revision>3</cp:revision>
  <cp:lastPrinted>2018-04-17T11:25:33Z</cp:lastPrinted>
  <dcterms:created xsi:type="dcterms:W3CDTF">2018-04-17T10:53:28Z</dcterms:created>
  <dcterms:modified xsi:type="dcterms:W3CDTF">2018-04-17T11:27:37Z</dcterms:modified>
</cp:coreProperties>
</file>