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8A1EBD-3D59-483D-9321-901AEA188C0E}" type="datetimeFigureOut">
              <a:rPr lang="en-US" smtClean="0"/>
              <a:t>2/2/2016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6EAE35-0AC9-44E1-9ABB-046609889FF3}" type="slidenum">
              <a:rPr lang="en-GB" smtClean="0"/>
              <a:t>‹#›</a:t>
            </a:fld>
            <a:endParaRPr lang="en-GB"/>
          </a:p>
        </p:txBody>
      </p:sp>
    </p:spTree>
    <p:extLst>
      <p:ext uri="{BB962C8B-B14F-4D97-AF65-F5344CB8AC3E}">
        <p14:creationId xmlns:p14="http://schemas.microsoft.com/office/powerpoint/2010/main" val="93440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66EAE35-0AC9-44E1-9ABB-046609889FF3}" type="slidenum">
              <a:rPr lang="en-GB" smtClean="0"/>
              <a:t>7</a:t>
            </a:fld>
            <a:endParaRPr lang="en-GB"/>
          </a:p>
        </p:txBody>
      </p:sp>
    </p:spTree>
    <p:extLst>
      <p:ext uri="{BB962C8B-B14F-4D97-AF65-F5344CB8AC3E}">
        <p14:creationId xmlns:p14="http://schemas.microsoft.com/office/powerpoint/2010/main" val="510376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C6ADE9E-3D12-4253-9DB1-75B85FE6DDBF}" type="datetimeFigureOut">
              <a:rPr lang="en-US" smtClean="0"/>
              <a:t>2/2/2016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C6ADE9E-3D12-4253-9DB1-75B85FE6DDBF}" type="datetimeFigureOut">
              <a:rPr lang="en-US" smtClean="0"/>
              <a:t>2/2/2016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6ADE9E-3D12-4253-9DB1-75B85FE6DDBF}" type="datetimeFigureOut">
              <a:rPr lang="en-US" smtClean="0"/>
              <a:t>2/2/2016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C6ADE9E-3D12-4253-9DB1-75B85FE6DDBF}" type="datetimeFigureOut">
              <a:rPr lang="en-US" smtClean="0"/>
              <a:t>2/2/2016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C6ADE9E-3D12-4253-9DB1-75B85FE6DDBF}" type="datetimeFigureOut">
              <a:rPr lang="en-US" smtClean="0"/>
              <a:t>2/2/2016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C6ADE9E-3D12-4253-9DB1-75B85FE6DDBF}" type="datetimeFigureOut">
              <a:rPr lang="en-US" smtClean="0"/>
              <a:t>2/2/2016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ADE9E-3D12-4253-9DB1-75B85FE6DDBF}" type="datetimeFigureOut">
              <a:rPr lang="en-US" smtClean="0"/>
              <a:t>2/2/2016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ADE9E-3D12-4253-9DB1-75B85FE6DDBF}" type="datetimeFigureOut">
              <a:rPr lang="en-US" smtClean="0"/>
              <a:t>2/2/2016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ADE9E-3D12-4253-9DB1-75B85FE6DDBF}" type="datetimeFigureOut">
              <a:rPr lang="en-US" smtClean="0"/>
              <a:t>2/2/2016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C6ADE9E-3D12-4253-9DB1-75B85FE6DDBF}" type="datetimeFigureOut">
              <a:rPr lang="en-US" smtClean="0"/>
              <a:t>2/2/2016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C6ADE9E-3D12-4253-9DB1-75B85FE6DDBF}" type="datetimeFigureOut">
              <a:rPr lang="en-US" smtClean="0"/>
              <a:t>2/2/2016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EA8F2E-36E7-40E1-9C7A-495EB2852D1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6ADE9E-3D12-4253-9DB1-75B85FE6DDBF}" type="datetimeFigureOut">
              <a:rPr lang="en-US" smtClean="0"/>
              <a:t>2/2/2016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EA8F2E-36E7-40E1-9C7A-495EB2852D1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w="38100"/>
        </p:spPr>
        <p:style>
          <a:lnRef idx="2">
            <a:schemeClr val="accent2"/>
          </a:lnRef>
          <a:fillRef idx="1">
            <a:schemeClr val="lt1"/>
          </a:fillRef>
          <a:effectRef idx="0">
            <a:schemeClr val="accent2"/>
          </a:effectRef>
          <a:fontRef idx="minor">
            <a:schemeClr val="dk1"/>
          </a:fontRef>
        </p:style>
        <p:txBody>
          <a:bodyPr/>
          <a:lstStyle/>
          <a:p>
            <a:r>
              <a:rPr lang="en-GB" dirty="0" smtClean="0"/>
              <a:t>How did Tudor Governments respond to rebellion?</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n-GB" dirty="0" smtClean="0"/>
              <a:t>Buy Time</a:t>
            </a:r>
            <a:endParaRPr lang="en-GB"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en-GB" dirty="0" smtClean="0"/>
              <a:t>Tudor governments had limited resources available to them e.g. no police force and limited money</a:t>
            </a:r>
          </a:p>
          <a:p>
            <a:r>
              <a:rPr lang="en-GB" dirty="0" smtClean="0"/>
              <a:t>Their main weapon was their claim to be legitimate ruler anointed with holy oil and chosen by God</a:t>
            </a:r>
          </a:p>
          <a:p>
            <a:r>
              <a:rPr lang="en-GB" dirty="0" smtClean="0"/>
              <a:t>Therefore traitors were also condemned as sinners</a:t>
            </a:r>
          </a:p>
          <a:p>
            <a:r>
              <a:rPr lang="en-GB" dirty="0" smtClean="0"/>
              <a:t>Governments sought to buy time until they have enough troops to call the rebels’ bluff and then they would declare battle</a:t>
            </a:r>
          </a:p>
          <a:p>
            <a:r>
              <a:rPr lang="en-GB" dirty="0" smtClean="0"/>
              <a:t>Battles however were generally avoided. They were expensive and uncertain. Therefore pardons were offered often on the eve of Battle.</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n-GB" dirty="0" smtClean="0"/>
              <a:t>Examples</a:t>
            </a:r>
            <a:endParaRPr lang="en-GB" dirty="0"/>
          </a:p>
        </p:txBody>
      </p:sp>
      <p:sp>
        <p:nvSpPr>
          <p:cNvPr id="3" name="Content Placeholder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lnSpcReduction="10000"/>
          </a:bodyPr>
          <a:lstStyle/>
          <a:p>
            <a:r>
              <a:rPr lang="en-GB" dirty="0" smtClean="0"/>
              <a:t>Rebels at Stoke (</a:t>
            </a:r>
            <a:r>
              <a:rPr lang="en-GB" dirty="0" err="1" smtClean="0"/>
              <a:t>Simnel</a:t>
            </a:r>
            <a:r>
              <a:rPr lang="en-GB" dirty="0" smtClean="0"/>
              <a:t>) and Blackheath (Cornish) were offered pardons on the eve of battle. </a:t>
            </a:r>
          </a:p>
          <a:p>
            <a:r>
              <a:rPr lang="en-GB" dirty="0" smtClean="0"/>
              <a:t>Pilgrimage of Grace 1536 Henry VIII allowed the Duke of Norfolk to  negotiate</a:t>
            </a:r>
          </a:p>
          <a:p>
            <a:r>
              <a:rPr lang="en-GB" dirty="0" smtClean="0"/>
              <a:t>Western Rebellion The Duke of Somerset sent a series of letters to the rebel camp urging them to desist offering them a free pardon if they did.</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en-GB" dirty="0" smtClean="0"/>
              <a:t>Propaganda</a:t>
            </a:r>
            <a:endParaRPr lang="en-GB" dirty="0"/>
          </a:p>
        </p:txBody>
      </p:sp>
      <p:sp>
        <p:nvSpPr>
          <p:cNvPr id="3" name="Content Placeholder 2"/>
          <p:cNvSpPr>
            <a:spLocks noGrp="1"/>
          </p:cNvSpPr>
          <p:nvPr>
            <p:ph idx="1"/>
          </p:nvPr>
        </p:nvSpPr>
        <p:spPr/>
        <p:style>
          <a:lnRef idx="2">
            <a:schemeClr val="accent6"/>
          </a:lnRef>
          <a:fillRef idx="1">
            <a:schemeClr val="lt1"/>
          </a:fillRef>
          <a:effectRef idx="0">
            <a:schemeClr val="accent6"/>
          </a:effectRef>
          <a:fontRef idx="minor">
            <a:schemeClr val="dk1"/>
          </a:fontRef>
        </p:style>
        <p:txBody>
          <a:bodyPr/>
          <a:lstStyle/>
          <a:p>
            <a:r>
              <a:rPr lang="en-GB" dirty="0" smtClean="0"/>
              <a:t>Propaganda was widely used by governments in trying to persuade rebels to give up and return home.</a:t>
            </a:r>
          </a:p>
          <a:p>
            <a:endParaRPr lang="en-GB" dirty="0"/>
          </a:p>
          <a:p>
            <a:r>
              <a:rPr lang="en-GB" dirty="0" smtClean="0"/>
              <a:t>Written Propaganda – had limited impact as most could not read. Instead it was designed to reinforce moral of the government</a:t>
            </a:r>
          </a:p>
          <a:p>
            <a:r>
              <a:rPr lang="en-GB" dirty="0" smtClean="0"/>
              <a:t>Sermons and Speeches</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en-GB" dirty="0" smtClean="0"/>
              <a:t>Examples</a:t>
            </a:r>
            <a:endParaRPr lang="en-GB" dirty="0"/>
          </a:p>
        </p:txBody>
      </p:sp>
      <p:sp>
        <p:nvSpPr>
          <p:cNvPr id="3" name="Content Placeholder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lstStyle/>
          <a:p>
            <a:r>
              <a:rPr lang="en-GB" dirty="0" smtClean="0"/>
              <a:t>Cromwell employed a team of writers to condemn rebellion in 1536</a:t>
            </a:r>
          </a:p>
          <a:p>
            <a:r>
              <a:rPr lang="en-GB" dirty="0" smtClean="0"/>
              <a:t>Henry VIII personally replied to the letters where he defended his policies</a:t>
            </a:r>
          </a:p>
          <a:p>
            <a:r>
              <a:rPr lang="en-GB" dirty="0" smtClean="0"/>
              <a:t>Cranmer attacked the rebels during 1549</a:t>
            </a:r>
          </a:p>
          <a:p>
            <a:r>
              <a:rPr lang="en-GB" dirty="0" smtClean="0"/>
              <a:t>Somerset also sent preachers to appeal at their camp on </a:t>
            </a:r>
            <a:r>
              <a:rPr lang="en-GB" dirty="0" err="1" smtClean="0"/>
              <a:t>Mousehold</a:t>
            </a:r>
            <a:r>
              <a:rPr lang="en-GB" dirty="0" smtClean="0"/>
              <a:t> Heath, near Norwich.</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lstStyle/>
          <a:p>
            <a:r>
              <a:rPr lang="en-GB" dirty="0" smtClean="0"/>
              <a:t>Pre-emptive Measures</a:t>
            </a:r>
            <a:endParaRPr lang="en-GB" dirty="0"/>
          </a:p>
        </p:txBody>
      </p:sp>
      <p:sp>
        <p:nvSpPr>
          <p:cNvPr id="3" name="Content Placeholder 2"/>
          <p:cNvSpPr>
            <a:spLocks noGrp="1"/>
          </p:cNvSpPr>
          <p:nvPr>
            <p:ph idx="1"/>
          </p:nvPr>
        </p:nvSpPr>
        <p:spPr/>
        <p:style>
          <a:lnRef idx="2">
            <a:schemeClr val="accent4"/>
          </a:lnRef>
          <a:fillRef idx="1">
            <a:schemeClr val="lt1"/>
          </a:fillRef>
          <a:effectRef idx="0">
            <a:schemeClr val="accent4"/>
          </a:effectRef>
          <a:fontRef idx="minor">
            <a:schemeClr val="dk1"/>
          </a:fontRef>
        </p:style>
        <p:txBody>
          <a:bodyPr/>
          <a:lstStyle/>
          <a:p>
            <a:r>
              <a:rPr lang="en-GB" dirty="0" smtClean="0"/>
              <a:t>Monarchs sometimes tried to weaken the power of rebels before they became too dangerous</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lstStyle/>
          <a:p>
            <a:r>
              <a:rPr lang="en-GB" dirty="0" smtClean="0"/>
              <a:t>Examples</a:t>
            </a:r>
            <a:endParaRPr lang="en-GB" dirty="0"/>
          </a:p>
        </p:txBody>
      </p:sp>
      <p:sp>
        <p:nvSpPr>
          <p:cNvPr id="3" name="Content Placeholder 2"/>
          <p:cNvSpPr>
            <a:spLocks noGrp="1"/>
          </p:cNvSpPr>
          <p:nvPr>
            <p:ph idx="1"/>
          </p:nvPr>
        </p:nvSpPr>
        <p:spPr/>
        <p:style>
          <a:lnRef idx="1">
            <a:schemeClr val="accent4"/>
          </a:lnRef>
          <a:fillRef idx="3">
            <a:schemeClr val="accent4"/>
          </a:fillRef>
          <a:effectRef idx="2">
            <a:schemeClr val="accent4"/>
          </a:effectRef>
          <a:fontRef idx="minor">
            <a:schemeClr val="lt1"/>
          </a:fontRef>
        </p:style>
        <p:txBody>
          <a:bodyPr>
            <a:normAutofit fontScale="92500" lnSpcReduction="20000"/>
          </a:bodyPr>
          <a:lstStyle/>
          <a:p>
            <a:r>
              <a:rPr lang="en-GB" dirty="0" smtClean="0"/>
              <a:t>Henry VII used a papal bull to excommunicate rebels on the eve of the Battle of Stoke and Blackheath to encourage many rebels to surrendered rather than risk eternal damnation.</a:t>
            </a:r>
          </a:p>
          <a:p>
            <a:r>
              <a:rPr lang="en-GB" dirty="0" smtClean="0"/>
              <a:t>Mary sent letters prior to the outbreak of the Wyatt rebellion denouncing the plot.</a:t>
            </a:r>
          </a:p>
          <a:p>
            <a:r>
              <a:rPr lang="en-GB" dirty="0" smtClean="0"/>
              <a:t>Elizabeth heard some rumours in the summer in 1569 that there are several disgruntled nobles. Elizabeth acted quickly and Norfolk denied permission to marry. Mary was moved 30 miles south to Coventry</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lstStyle/>
          <a:p>
            <a:r>
              <a:rPr lang="en-GB" dirty="0" smtClean="0"/>
              <a:t>Raise Troops</a:t>
            </a:r>
            <a:endParaRPr lang="en-GB" dirty="0"/>
          </a:p>
        </p:txBody>
      </p:sp>
      <p:sp>
        <p:nvSpPr>
          <p:cNvPr id="3" name="Content Placeholder 2"/>
          <p:cNvSpPr>
            <a:spLocks noGrp="1"/>
          </p:cNvSpPr>
          <p:nvPr>
            <p:ph idx="1"/>
          </p:nvPr>
        </p:nvSpPr>
        <p:spPr/>
        <p:style>
          <a:lnRef idx="2">
            <a:schemeClr val="accent5"/>
          </a:lnRef>
          <a:fillRef idx="1">
            <a:schemeClr val="lt1"/>
          </a:fillRef>
          <a:effectRef idx="0">
            <a:schemeClr val="accent5"/>
          </a:effectRef>
          <a:fontRef idx="minor">
            <a:schemeClr val="dk1"/>
          </a:fontRef>
        </p:style>
        <p:txBody>
          <a:bodyPr/>
          <a:lstStyle/>
          <a:p>
            <a:r>
              <a:rPr lang="en-GB" dirty="0" smtClean="0"/>
              <a:t>The decision to raise troops was not taken lightly. </a:t>
            </a:r>
          </a:p>
          <a:p>
            <a:r>
              <a:rPr lang="en-GB" dirty="0" smtClean="0"/>
              <a:t>It was expensive and if not paid they were as much a threat as the rebels themselves.</a:t>
            </a:r>
          </a:p>
          <a:p>
            <a:r>
              <a:rPr lang="en-GB" dirty="0" smtClean="0"/>
              <a:t>Relied on the nobility and gentry to provide retainers</a:t>
            </a:r>
          </a:p>
          <a:p>
            <a:r>
              <a:rPr lang="en-GB" dirty="0" smtClean="0"/>
              <a:t>Nobility required licences for large scale retaining</a:t>
            </a:r>
          </a:p>
          <a:p>
            <a:endParaRPr lang="en-GB"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lstStyle/>
          <a:p>
            <a:r>
              <a:rPr lang="en-GB" dirty="0" smtClean="0"/>
              <a:t>Examples</a:t>
            </a:r>
            <a:endParaRPr lang="en-GB" dirty="0"/>
          </a:p>
        </p:txBody>
      </p:sp>
      <p:sp>
        <p:nvSpPr>
          <p:cNvPr id="3" name="Content Placeholder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lnSpcReduction="10000"/>
          </a:bodyPr>
          <a:lstStyle/>
          <a:p>
            <a:r>
              <a:rPr lang="en-GB" dirty="0" smtClean="0"/>
              <a:t>Somerset had to carefully deploy his troops as he faced rebellion across the country. Focussed on those near London which is why the Western and </a:t>
            </a:r>
            <a:r>
              <a:rPr lang="en-GB" dirty="0" err="1" smtClean="0"/>
              <a:t>Kett’s</a:t>
            </a:r>
            <a:r>
              <a:rPr lang="en-GB" dirty="0" smtClean="0"/>
              <a:t> took so long to suppress. This was also why he was the only ruler to employ foreign mercenaries.</a:t>
            </a:r>
          </a:p>
          <a:p>
            <a:r>
              <a:rPr lang="en-GB" dirty="0" smtClean="0"/>
              <a:t>Henry VII took action against retaining as for him it threatened his throne in those years immediately after WOR.</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GB" dirty="0" smtClean="0"/>
              <a:t>Trials and Retribution</a:t>
            </a:r>
            <a:endParaRPr lang="en-GB"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r>
              <a:rPr lang="en-GB" dirty="0" smtClean="0"/>
              <a:t>Those rebels who indulged in treason knew that the penalty was death but not all rebels were subsequently executed.</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GB" dirty="0" smtClean="0"/>
              <a:t>Examples</a:t>
            </a:r>
            <a:endParaRPr lang="en-GB" dirty="0"/>
          </a:p>
        </p:txBody>
      </p:sp>
      <p:sp>
        <p:nvSpPr>
          <p:cNvPr id="3" name="Content Placeholder 2"/>
          <p:cNvSpPr>
            <a:spLocks noGrp="1"/>
          </p:cNvSpPr>
          <p:nvPr>
            <p:ph idx="1"/>
          </p:nvPr>
        </p:nvSpPr>
        <p:spPr/>
        <p:style>
          <a:lnRef idx="1">
            <a:schemeClr val="accent2"/>
          </a:lnRef>
          <a:fillRef idx="3">
            <a:schemeClr val="accent2"/>
          </a:fillRef>
          <a:effectRef idx="2">
            <a:schemeClr val="accent2"/>
          </a:effectRef>
          <a:fontRef idx="minor">
            <a:schemeClr val="lt1"/>
          </a:fontRef>
        </p:style>
        <p:txBody>
          <a:bodyPr>
            <a:normAutofit fontScale="85000" lnSpcReduction="10000"/>
          </a:bodyPr>
          <a:lstStyle/>
          <a:p>
            <a:r>
              <a:rPr lang="en-GB" dirty="0" smtClean="0"/>
              <a:t>Henry VII- was quiet lenient often using bonds and recognisances. Attainders and Fines</a:t>
            </a:r>
          </a:p>
          <a:p>
            <a:r>
              <a:rPr lang="en-GB" dirty="0" smtClean="0"/>
              <a:t>Henry VIII – Amicable Grant 18 taken for trial and then released and paid compensation. POG – 20 clerics executed 60 laymen executed</a:t>
            </a:r>
          </a:p>
          <a:p>
            <a:r>
              <a:rPr lang="en-GB" dirty="0" smtClean="0"/>
              <a:t>Edward VI – 100 hung Devon </a:t>
            </a:r>
            <a:r>
              <a:rPr lang="en-GB" dirty="0" err="1" smtClean="0"/>
              <a:t>Kett</a:t>
            </a:r>
            <a:r>
              <a:rPr lang="en-GB" dirty="0" smtClean="0"/>
              <a:t> and ringleaders hung</a:t>
            </a:r>
          </a:p>
          <a:p>
            <a:r>
              <a:rPr lang="en-GB" dirty="0" smtClean="0"/>
              <a:t>Mary –LJG lenient </a:t>
            </a:r>
            <a:r>
              <a:rPr lang="en-GB" dirty="0" err="1" smtClean="0"/>
              <a:t>Wyatts</a:t>
            </a:r>
            <a:r>
              <a:rPr lang="en-GB" dirty="0" smtClean="0"/>
              <a:t> 1000 caught 600 pardoned 71/480 executed</a:t>
            </a:r>
          </a:p>
          <a:p>
            <a:r>
              <a:rPr lang="en-GB" dirty="0" smtClean="0"/>
              <a:t>Elizabeth – NE 300 villages burned 450/700 rebels executed. Oxford – 5 ringleaders tortured and hung drawn and quartered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563</Words>
  <Application>Microsoft Office PowerPoint</Application>
  <PresentationFormat>On-screen Show (4:3)</PresentationFormat>
  <Paragraphs>44</Paragraphs>
  <Slides>11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How did Tudor Governments respond to rebellion?</vt:lpstr>
      <vt:lpstr>Buy Time</vt:lpstr>
      <vt:lpstr>Examples</vt:lpstr>
      <vt:lpstr>Propaganda</vt:lpstr>
      <vt:lpstr>Examples</vt:lpstr>
      <vt:lpstr>Pre-emptive Measures</vt:lpstr>
      <vt:lpstr>Examples</vt:lpstr>
      <vt:lpstr>Raise Troops</vt:lpstr>
      <vt:lpstr>Examples</vt:lpstr>
      <vt:lpstr>Trials and Retribution</vt:lpstr>
      <vt:lpstr>Examples</vt:lpstr>
    </vt:vector>
  </TitlesOfParts>
  <Company>The Long Eaton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did Tudor Governments respond to rebellion?</dc:title>
  <dc:creator>home</dc:creator>
  <cp:lastModifiedBy>David Merrilees</cp:lastModifiedBy>
  <cp:revision>8</cp:revision>
  <dcterms:created xsi:type="dcterms:W3CDTF">2009-04-28T19:05:23Z</dcterms:created>
  <dcterms:modified xsi:type="dcterms:W3CDTF">2016-02-02T11:53:20Z</dcterms:modified>
</cp:coreProperties>
</file>