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2" r:id="rId7"/>
    <p:sldId id="263" r:id="rId8"/>
    <p:sldId id="261"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90" d="100"/>
          <a:sy n="90" d="100"/>
        </p:scale>
        <p:origin x="2604" y="11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BAE7EB-88F8-4092-8392-8A7DFC83FA41}"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30064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BAE7EB-88F8-4092-8392-8A7DFC83FA41}"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63770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AE7EB-88F8-4092-8392-8A7DFC83FA41}"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1925973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BAE7EB-88F8-4092-8392-8A7DFC83FA41}" type="datetimeFigureOut">
              <a:rPr lang="en-GB" smtClean="0"/>
              <a:t>24/01/2018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243204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BAE7EB-88F8-4092-8392-8A7DFC83FA41}" type="datetimeFigureOut">
              <a:rPr lang="en-GB" smtClean="0"/>
              <a:t>24/01/2018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1770774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BAE7EB-88F8-4092-8392-8A7DFC83FA41}" type="datetimeFigureOut">
              <a:rPr lang="en-GB" smtClean="0"/>
              <a:t>24/01/2018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37779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AE7EB-88F8-4092-8392-8A7DFC83FA41}" type="datetimeFigureOut">
              <a:rPr lang="en-GB" smtClean="0"/>
              <a:t>24/01/2018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3457305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AE7EB-88F8-4092-8392-8A7DFC83FA41}" type="datetimeFigureOut">
              <a:rPr lang="en-GB" smtClean="0"/>
              <a:t>24/01/2018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2487374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AE7EB-88F8-4092-8392-8A7DFC83FA41}" type="datetimeFigureOut">
              <a:rPr lang="en-GB" smtClean="0"/>
              <a:t>24/01/2018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3898685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BAE7EB-88F8-4092-8392-8A7DFC83FA41}"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285720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BAE7EB-88F8-4092-8392-8A7DFC83FA41}" type="datetimeFigureOut">
              <a:rPr lang="en-GB" smtClean="0"/>
              <a:t>24/01/2018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D80AC-E370-4650-A2AE-87FAFA5BF6EF}" type="slidenum">
              <a:rPr lang="en-GB" smtClean="0"/>
              <a:t>‹#›</a:t>
            </a:fld>
            <a:endParaRPr lang="en-GB"/>
          </a:p>
        </p:txBody>
      </p:sp>
    </p:spTree>
    <p:extLst>
      <p:ext uri="{BB962C8B-B14F-4D97-AF65-F5344CB8AC3E}">
        <p14:creationId xmlns:p14="http://schemas.microsoft.com/office/powerpoint/2010/main" val="22280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AE7EB-88F8-4092-8392-8A7DFC83FA41}" type="datetimeFigureOut">
              <a:rPr lang="en-GB" smtClean="0"/>
              <a:t>24/01/2018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D80AC-E370-4650-A2AE-87FAFA5BF6EF}" type="slidenum">
              <a:rPr lang="en-GB" smtClean="0"/>
              <a:t>‹#›</a:t>
            </a:fld>
            <a:endParaRPr lang="en-GB"/>
          </a:p>
        </p:txBody>
      </p:sp>
    </p:spTree>
    <p:extLst>
      <p:ext uri="{BB962C8B-B14F-4D97-AF65-F5344CB8AC3E}">
        <p14:creationId xmlns:p14="http://schemas.microsoft.com/office/powerpoint/2010/main" val="3142595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uk/url?sa=i&amp;rct=j&amp;q=gustav+stresemann&amp;source=images&amp;cd=&amp;cad=rja&amp;uact=8&amp;ved=0CAcQjRw&amp;url=http://www.nobelprize.org/nobel_prizes/peace/laureates/1926/stresemann-facts.html&amp;ei=RdKFVM_VJIHpaKuagLgE&amp;psig=AFQjCNFgCVyWKPVQnuaa99iKEBSSUxtd5g&amp;ust=1418142658223261" TargetMode="Externa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hyperlink" Target="http://www.google.co.uk/url?sa=i&amp;rct=j&amp;q=gustav+stresemann&amp;source=images&amp;cd=&amp;cad=rja&amp;uact=8&amp;ved=0CAcQjRw&amp;url=http://www.nobelprize.org/nobel_prizes/peace/laureates/1926/stresemann-facts.html&amp;ei=RdKFVM_VJIHpaKuagLgE&amp;psig=AFQjCNFgCVyWKPVQnuaa99iKEBSSUxtd5g&amp;ust=1418142658223261"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667265"/>
            <a:ext cx="11170508" cy="861774"/>
          </a:xfrm>
          <a:prstGeom prst="rect">
            <a:avLst/>
          </a:prstGeom>
          <a:noFill/>
        </p:spPr>
        <p:txBody>
          <a:bodyPr wrap="square" rtlCol="0">
            <a:spAutoFit/>
          </a:bodyPr>
          <a:lstStyle/>
          <a:p>
            <a:pPr algn="ctr"/>
            <a:r>
              <a:rPr lang="en-GB" sz="3200" b="1" dirty="0" smtClean="0"/>
              <a:t>Paper 1 Germany c. 1919 - 1945 </a:t>
            </a:r>
          </a:p>
          <a:p>
            <a:endParaRPr lang="en-GB" dirty="0"/>
          </a:p>
        </p:txBody>
      </p:sp>
      <p:sp>
        <p:nvSpPr>
          <p:cNvPr id="5" name="TextBox 4"/>
          <p:cNvSpPr txBox="1"/>
          <p:nvPr/>
        </p:nvSpPr>
        <p:spPr>
          <a:xfrm>
            <a:off x="708454" y="1439386"/>
            <a:ext cx="4860324" cy="1569660"/>
          </a:xfrm>
          <a:prstGeom prst="rect">
            <a:avLst/>
          </a:prstGeom>
          <a:solidFill>
            <a:srgbClr val="00B050"/>
          </a:solidFill>
        </p:spPr>
        <p:txBody>
          <a:bodyPr wrap="square" rtlCol="0">
            <a:spAutoFit/>
          </a:bodyPr>
          <a:lstStyle/>
          <a:p>
            <a:pPr algn="ctr"/>
            <a:r>
              <a:rPr lang="en-GB" sz="2400" b="1" dirty="0" smtClean="0"/>
              <a:t>1919 – 1933 Weimar Germany</a:t>
            </a:r>
          </a:p>
          <a:p>
            <a:endParaRPr lang="en-GB" dirty="0"/>
          </a:p>
          <a:p>
            <a:r>
              <a:rPr lang="en-GB" dirty="0" smtClean="0"/>
              <a:t>Germany is a Democracy</a:t>
            </a:r>
          </a:p>
          <a:p>
            <a:r>
              <a:rPr lang="en-GB" dirty="0" smtClean="0"/>
              <a:t>People can vote</a:t>
            </a:r>
          </a:p>
          <a:p>
            <a:r>
              <a:rPr lang="en-GB" dirty="0" smtClean="0"/>
              <a:t>People have rights</a:t>
            </a:r>
            <a:endParaRPr lang="en-GB" dirty="0"/>
          </a:p>
        </p:txBody>
      </p:sp>
      <p:sp>
        <p:nvSpPr>
          <p:cNvPr id="6" name="TextBox 5"/>
          <p:cNvSpPr txBox="1"/>
          <p:nvPr/>
        </p:nvSpPr>
        <p:spPr>
          <a:xfrm>
            <a:off x="5568778" y="1439386"/>
            <a:ext cx="4860324" cy="1569660"/>
          </a:xfrm>
          <a:prstGeom prst="rect">
            <a:avLst/>
          </a:prstGeom>
          <a:solidFill>
            <a:srgbClr val="FF0000"/>
          </a:solidFill>
        </p:spPr>
        <p:txBody>
          <a:bodyPr wrap="square" rtlCol="0">
            <a:spAutoFit/>
          </a:bodyPr>
          <a:lstStyle/>
          <a:p>
            <a:pPr algn="ctr"/>
            <a:r>
              <a:rPr lang="en-GB" sz="2400" b="1" dirty="0" smtClean="0"/>
              <a:t>1933 – 1945 Nazi Germany</a:t>
            </a:r>
          </a:p>
          <a:p>
            <a:endParaRPr lang="en-GB" dirty="0"/>
          </a:p>
          <a:p>
            <a:r>
              <a:rPr lang="en-GB" dirty="0" smtClean="0"/>
              <a:t>Germany is now a Dictatorship</a:t>
            </a:r>
          </a:p>
          <a:p>
            <a:r>
              <a:rPr lang="en-GB" dirty="0" smtClean="0"/>
              <a:t>Hitler in total control</a:t>
            </a:r>
          </a:p>
          <a:p>
            <a:r>
              <a:rPr lang="en-GB" dirty="0" smtClean="0"/>
              <a:t>People have no say</a:t>
            </a:r>
            <a:endParaRPr lang="en-GB" dirty="0"/>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5046" y="3245709"/>
            <a:ext cx="2446557" cy="332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Up Arrow 7"/>
          <p:cNvSpPr/>
          <p:nvPr/>
        </p:nvSpPr>
        <p:spPr>
          <a:xfrm>
            <a:off x="5296929" y="3023287"/>
            <a:ext cx="543698" cy="757880"/>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TextBox 8"/>
          <p:cNvSpPr txBox="1"/>
          <p:nvPr/>
        </p:nvSpPr>
        <p:spPr>
          <a:xfrm>
            <a:off x="4967417" y="3888259"/>
            <a:ext cx="1425146" cy="2308324"/>
          </a:xfrm>
          <a:prstGeom prst="rect">
            <a:avLst/>
          </a:prstGeom>
          <a:noFill/>
        </p:spPr>
        <p:txBody>
          <a:bodyPr wrap="square" rtlCol="0">
            <a:spAutoFit/>
          </a:bodyPr>
          <a:lstStyle/>
          <a:p>
            <a:pPr algn="ctr"/>
            <a:r>
              <a:rPr lang="en-GB" dirty="0" smtClean="0"/>
              <a:t>Hitler becomes Chancellor in 1933. He quickly makes Germany a Dictatorship.</a:t>
            </a:r>
            <a:endParaRPr lang="en-GB" dirty="0"/>
          </a:p>
        </p:txBody>
      </p:sp>
      <p:pic>
        <p:nvPicPr>
          <p:cNvPr id="1026" name="Picture 2" descr="https://encrypted-tbn2.gstatic.com/images?q=tbn:ANd9GcQWJSl6ECVlMnqmA2KvMpA3PhCt1mrtDnRIYdadrkffH8ZCoqFp:static.giantbomb.com/uploads/original/3/32849/2163985-adolf_hitl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377" y="3316356"/>
            <a:ext cx="2380770" cy="3133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738664"/>
          </a:xfrm>
          <a:prstGeom prst="rect">
            <a:avLst/>
          </a:prstGeom>
          <a:solidFill>
            <a:schemeClr val="accent3"/>
          </a:solidFill>
        </p:spPr>
        <p:txBody>
          <a:bodyPr wrap="square" rtlCol="0">
            <a:spAutoFit/>
          </a:bodyPr>
          <a:lstStyle/>
          <a:p>
            <a:r>
              <a:rPr lang="en-GB" b="1" dirty="0" smtClean="0"/>
              <a:t>November 1918- Germany asks for a ceasefire (end to fighting) They are exhausted, bankrupt and cannot carry on. They get no say in the decisions that are made next……… </a:t>
            </a:r>
            <a:r>
              <a:rPr lang="en-GB" sz="2400" b="1" u="sng" dirty="0" smtClean="0"/>
              <a:t>The Treaty of Versailles</a:t>
            </a:r>
            <a:r>
              <a:rPr lang="en-GB" b="1" dirty="0" smtClean="0"/>
              <a:t>. Remember LAMB</a:t>
            </a:r>
            <a:endParaRPr lang="en-GB" b="1" dirty="0"/>
          </a:p>
        </p:txBody>
      </p:sp>
      <p:sp>
        <p:nvSpPr>
          <p:cNvPr id="5" name="TextBox 4"/>
          <p:cNvSpPr txBox="1"/>
          <p:nvPr/>
        </p:nvSpPr>
        <p:spPr>
          <a:xfrm>
            <a:off x="156519" y="6079524"/>
            <a:ext cx="2372497" cy="646331"/>
          </a:xfrm>
          <a:prstGeom prst="rect">
            <a:avLst/>
          </a:prstGeom>
          <a:solidFill>
            <a:srgbClr val="FF0000"/>
          </a:solidFill>
        </p:spPr>
        <p:txBody>
          <a:bodyPr wrap="square" rtlCol="0">
            <a:spAutoFit/>
          </a:bodyPr>
          <a:lstStyle/>
          <a:p>
            <a:r>
              <a:rPr lang="en-GB" dirty="0" smtClean="0"/>
              <a:t>Bad years for the Weimar Government</a:t>
            </a:r>
            <a:endParaRPr lang="en-GB" dirty="0"/>
          </a:p>
        </p:txBody>
      </p:sp>
      <p:pic>
        <p:nvPicPr>
          <p:cNvPr id="2050" name="Picture 2" descr="https://encrypted-tbn2.gstatic.com/images?q=tbn:ANd9GcSYqKrsVcnBnmch3yNbedR6BDNNYjAB49dLYpTt6-Kem2UnwvvH:vignette4.wikia.nocookie.net/icarly/images/3/37/Sad-face.png/revision/latest%3Fcb%3D201207292214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9232" y="6079523"/>
            <a:ext cx="613812" cy="6463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7751" y="1136822"/>
            <a:ext cx="5824152"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L</a:t>
            </a:r>
            <a:r>
              <a:rPr lang="en-GB" dirty="0" smtClean="0"/>
              <a:t>and</a:t>
            </a:r>
          </a:p>
          <a:p>
            <a:r>
              <a:rPr lang="en-GB" dirty="0" smtClean="0"/>
              <a:t>13% of Germany given away to France, Belgium, Poland</a:t>
            </a:r>
          </a:p>
          <a:p>
            <a:r>
              <a:rPr lang="en-GB" dirty="0" smtClean="0"/>
              <a:t>All land overseas (colonies) taken</a:t>
            </a:r>
          </a:p>
          <a:p>
            <a:r>
              <a:rPr lang="en-GB" dirty="0" smtClean="0"/>
              <a:t>No German troops allowed in Rhineland (to make France feel safe)</a:t>
            </a:r>
          </a:p>
          <a:p>
            <a:endParaRPr lang="en-GB" dirty="0"/>
          </a:p>
          <a:p>
            <a:endParaRPr lang="en-GB" dirty="0" smtClean="0"/>
          </a:p>
          <a:p>
            <a:endParaRPr lang="en-GB" dirty="0" smtClean="0"/>
          </a:p>
          <a:p>
            <a:endParaRPr lang="en-GB" dirty="0"/>
          </a:p>
        </p:txBody>
      </p:sp>
      <p:sp>
        <p:nvSpPr>
          <p:cNvPr id="8" name="TextBox 7"/>
          <p:cNvSpPr txBox="1"/>
          <p:nvPr/>
        </p:nvSpPr>
        <p:spPr>
          <a:xfrm>
            <a:off x="6116594" y="1136822"/>
            <a:ext cx="5824152"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A</a:t>
            </a:r>
            <a:r>
              <a:rPr lang="en-GB" dirty="0" smtClean="0"/>
              <a:t>rmy</a:t>
            </a:r>
          </a:p>
          <a:p>
            <a:r>
              <a:rPr lang="en-GB" dirty="0" smtClean="0"/>
              <a:t>Only 100,000 soldiers allowed</a:t>
            </a:r>
          </a:p>
          <a:p>
            <a:r>
              <a:rPr lang="en-GB" dirty="0" smtClean="0"/>
              <a:t>No planes, tanks or submarines</a:t>
            </a:r>
          </a:p>
          <a:p>
            <a:r>
              <a:rPr lang="en-GB" dirty="0" smtClean="0"/>
              <a:t>Only 15,000 sailors</a:t>
            </a:r>
          </a:p>
          <a:p>
            <a:r>
              <a:rPr lang="en-GB" dirty="0" smtClean="0"/>
              <a:t>Most of navy sunk  - only allowed 6 battleships</a:t>
            </a:r>
          </a:p>
          <a:p>
            <a:endParaRPr lang="en-GB" dirty="0"/>
          </a:p>
          <a:p>
            <a:endParaRPr lang="en-GB" dirty="0" smtClean="0"/>
          </a:p>
          <a:p>
            <a:endParaRPr lang="en-GB" dirty="0"/>
          </a:p>
          <a:p>
            <a:endParaRPr lang="en-GB" dirty="0"/>
          </a:p>
        </p:txBody>
      </p:sp>
      <p:sp>
        <p:nvSpPr>
          <p:cNvPr id="9" name="TextBox 8"/>
          <p:cNvSpPr txBox="1"/>
          <p:nvPr/>
        </p:nvSpPr>
        <p:spPr>
          <a:xfrm>
            <a:off x="6116594" y="3583460"/>
            <a:ext cx="5824152"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B</a:t>
            </a:r>
            <a:r>
              <a:rPr lang="en-GB" dirty="0" smtClean="0"/>
              <a:t>lame</a:t>
            </a:r>
          </a:p>
          <a:p>
            <a:endParaRPr lang="en-GB" dirty="0"/>
          </a:p>
          <a:p>
            <a:r>
              <a:rPr lang="en-GB" dirty="0" smtClean="0"/>
              <a:t>Germany had to sign to say all the deaths and destruction was their fault</a:t>
            </a:r>
          </a:p>
          <a:p>
            <a:endParaRPr lang="en-GB" dirty="0"/>
          </a:p>
          <a:p>
            <a:r>
              <a:rPr lang="en-GB" dirty="0" smtClean="0"/>
              <a:t>This meant the winners (allies) could claim compensation from Germany (see box on left – Money)</a:t>
            </a:r>
          </a:p>
          <a:p>
            <a:endParaRPr lang="en-GB" dirty="0"/>
          </a:p>
        </p:txBody>
      </p:sp>
      <p:sp>
        <p:nvSpPr>
          <p:cNvPr id="10" name="TextBox 9"/>
          <p:cNvSpPr txBox="1"/>
          <p:nvPr/>
        </p:nvSpPr>
        <p:spPr>
          <a:xfrm>
            <a:off x="337750" y="3583460"/>
            <a:ext cx="577884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M</a:t>
            </a:r>
            <a:r>
              <a:rPr lang="en-GB" dirty="0" smtClean="0"/>
              <a:t>oney</a:t>
            </a:r>
          </a:p>
          <a:p>
            <a:r>
              <a:rPr lang="en-GB" dirty="0" smtClean="0"/>
              <a:t>Germany is told it must pay for the war (called reparations)</a:t>
            </a:r>
          </a:p>
          <a:p>
            <a:endParaRPr lang="en-GB" dirty="0" smtClean="0"/>
          </a:p>
          <a:p>
            <a:r>
              <a:rPr lang="en-GB" dirty="0" smtClean="0"/>
              <a:t>In 1921 it was decided they should £6.6 billion!</a:t>
            </a:r>
          </a:p>
          <a:p>
            <a:endParaRPr lang="en-GB" dirty="0"/>
          </a:p>
          <a:p>
            <a:endParaRPr lang="en-GB" dirty="0"/>
          </a:p>
          <a:p>
            <a:endParaRPr lang="en-GB" dirty="0" smtClean="0"/>
          </a:p>
          <a:p>
            <a:endParaRPr lang="en-GB" dirty="0"/>
          </a:p>
        </p:txBody>
      </p:sp>
      <p:pic>
        <p:nvPicPr>
          <p:cNvPr id="2054" name="Picture 6" descr="http://beeflambnz.co.nz/pics/glammies_index_5215948605.jpg"/>
          <p:cNvPicPr>
            <a:picLocks noChangeAspect="1" noChangeArrowheads="1"/>
          </p:cNvPicPr>
          <p:nvPr/>
        </p:nvPicPr>
        <p:blipFill rotWithShape="1">
          <a:blip r:embed="rId3">
            <a:extLst>
              <a:ext uri="{28A0092B-C50C-407E-A947-70E740481C1C}">
                <a14:useLocalDpi xmlns:a14="http://schemas.microsoft.com/office/drawing/2010/main" val="0"/>
              </a:ext>
            </a:extLst>
          </a:blip>
          <a:srcRect l="27089" r="28475"/>
          <a:stretch/>
        </p:blipFill>
        <p:spPr bwMode="auto">
          <a:xfrm>
            <a:off x="5523546" y="2759979"/>
            <a:ext cx="1025274" cy="92657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27171" y="6030098"/>
            <a:ext cx="8657968" cy="369332"/>
          </a:xfrm>
          <a:prstGeom prst="rect">
            <a:avLst/>
          </a:prstGeom>
          <a:noFill/>
        </p:spPr>
        <p:txBody>
          <a:bodyPr wrap="square" rtlCol="0">
            <a:spAutoFit/>
          </a:bodyPr>
          <a:lstStyle/>
          <a:p>
            <a:r>
              <a:rPr lang="en-GB" dirty="0" smtClean="0"/>
              <a:t>Who decided all this? The winners Clemenceau,      Wilson       Lloyd George      in June 1919</a:t>
            </a:r>
            <a:endParaRPr lang="en-GB" dirty="0"/>
          </a:p>
        </p:txBody>
      </p:sp>
      <p:pic>
        <p:nvPicPr>
          <p:cNvPr id="2056" name="Picture 8" descr="http://www.flaginstitute.org/wp/wp-content/uploads/2012/10/UK-Union-Fla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9133" y="6399430"/>
            <a:ext cx="486977" cy="30989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emersonkent.com/images/stars_and_strip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7774" y="6402688"/>
            <a:ext cx="571135" cy="30945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upload.wikimedia.org/wikipedia/en/thumb/c/c3/Flag_of_France.svg/1280px-Flag_of_France.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9378" y="6378415"/>
            <a:ext cx="478172" cy="318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20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738664"/>
          </a:xfrm>
          <a:prstGeom prst="rect">
            <a:avLst/>
          </a:prstGeom>
          <a:solidFill>
            <a:schemeClr val="accent3"/>
          </a:solidFill>
        </p:spPr>
        <p:txBody>
          <a:bodyPr wrap="square" rtlCol="0">
            <a:spAutoFit/>
          </a:bodyPr>
          <a:lstStyle/>
          <a:p>
            <a:r>
              <a:rPr lang="en-GB" sz="2400" b="1" dirty="0" smtClean="0"/>
              <a:t>Problems for the new Weimar Government right from the Start!</a:t>
            </a:r>
          </a:p>
          <a:p>
            <a:endParaRPr lang="en-GB" b="1" dirty="0"/>
          </a:p>
        </p:txBody>
      </p:sp>
      <p:sp>
        <p:nvSpPr>
          <p:cNvPr id="5" name="TextBox 4"/>
          <p:cNvSpPr txBox="1"/>
          <p:nvPr/>
        </p:nvSpPr>
        <p:spPr>
          <a:xfrm>
            <a:off x="156519" y="6079524"/>
            <a:ext cx="2372497" cy="646331"/>
          </a:xfrm>
          <a:prstGeom prst="rect">
            <a:avLst/>
          </a:prstGeom>
          <a:solidFill>
            <a:srgbClr val="FF0000"/>
          </a:solidFill>
        </p:spPr>
        <p:txBody>
          <a:bodyPr wrap="square" rtlCol="0">
            <a:spAutoFit/>
          </a:bodyPr>
          <a:lstStyle/>
          <a:p>
            <a:r>
              <a:rPr lang="en-GB" dirty="0" smtClean="0"/>
              <a:t>Bad years for the Weimar Government</a:t>
            </a:r>
            <a:endParaRPr lang="en-GB" dirty="0"/>
          </a:p>
        </p:txBody>
      </p:sp>
      <p:pic>
        <p:nvPicPr>
          <p:cNvPr id="2050" name="Picture 2" descr="https://encrypted-tbn2.gstatic.com/images?q=tbn:ANd9GcSYqKrsVcnBnmch3yNbedR6BDNNYjAB49dLYpTt6-Kem2UnwvvH:vignette4.wikia.nocookie.net/icarly/images/3/37/Sad-face.png/revision/latest%3Fcb%3D201207292214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9232" y="6079523"/>
            <a:ext cx="613812" cy="6463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7751" y="1136822"/>
            <a:ext cx="5824152" cy="32008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Political Groups attacking them</a:t>
            </a:r>
          </a:p>
          <a:p>
            <a:endParaRPr lang="en-GB" dirty="0"/>
          </a:p>
          <a:p>
            <a:r>
              <a:rPr lang="en-GB" sz="1600" b="1" dirty="0" smtClean="0"/>
              <a:t>Spartacists</a:t>
            </a:r>
            <a:r>
              <a:rPr lang="en-GB" sz="1600" dirty="0" smtClean="0"/>
              <a:t> in 1919 – they wanted a communist revolution like in Russia. Wanted to overthrow government. Failed.</a:t>
            </a:r>
          </a:p>
          <a:p>
            <a:r>
              <a:rPr lang="en-GB" sz="1600" b="1" dirty="0" err="1" smtClean="0"/>
              <a:t>Freikorps</a:t>
            </a:r>
            <a:r>
              <a:rPr lang="en-GB" sz="1600" b="1" dirty="0" smtClean="0"/>
              <a:t> </a:t>
            </a:r>
            <a:r>
              <a:rPr lang="en-GB" sz="1600" dirty="0" smtClean="0"/>
              <a:t>– a groups of ex soldiers who hated the government, led by Wolfgang </a:t>
            </a:r>
            <a:r>
              <a:rPr lang="en-GB" sz="1600" dirty="0" err="1" smtClean="0"/>
              <a:t>Kapp</a:t>
            </a:r>
            <a:r>
              <a:rPr lang="en-GB" sz="1600" dirty="0" smtClean="0"/>
              <a:t> they tried to take control of Berlin. Failed.</a:t>
            </a:r>
          </a:p>
          <a:p>
            <a:r>
              <a:rPr lang="en-GB" sz="1600" b="1" dirty="0" smtClean="0"/>
              <a:t>The Nazis </a:t>
            </a:r>
            <a:r>
              <a:rPr lang="en-GB" sz="1600" dirty="0" smtClean="0"/>
              <a:t>– in 1923 tried to seize power in the Munich (or Beer Hall) Putsch. Failed. Hitler put in prison.</a:t>
            </a:r>
          </a:p>
          <a:p>
            <a:endParaRPr lang="en-GB" sz="1600" dirty="0"/>
          </a:p>
          <a:p>
            <a:endParaRPr lang="en-GB" dirty="0" smtClean="0"/>
          </a:p>
          <a:p>
            <a:endParaRPr lang="en-GB" dirty="0" smtClean="0"/>
          </a:p>
          <a:p>
            <a:endParaRPr lang="en-GB" dirty="0"/>
          </a:p>
        </p:txBody>
      </p:sp>
      <p:sp>
        <p:nvSpPr>
          <p:cNvPr id="8" name="TextBox 7"/>
          <p:cNvSpPr txBox="1"/>
          <p:nvPr/>
        </p:nvSpPr>
        <p:spPr>
          <a:xfrm>
            <a:off x="6116594" y="1136822"/>
            <a:ext cx="5824152" cy="31393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Trouble with the French!</a:t>
            </a:r>
          </a:p>
          <a:p>
            <a:r>
              <a:rPr lang="en-GB" dirty="0" smtClean="0"/>
              <a:t>In 1922 Germany said they could not pay their reparations.</a:t>
            </a:r>
          </a:p>
          <a:p>
            <a:r>
              <a:rPr lang="en-GB" dirty="0" smtClean="0"/>
              <a:t>The French were not happy and invaded an area called the Ruhr in Germany to take coal, factory goods </a:t>
            </a:r>
            <a:r>
              <a:rPr lang="en-GB" dirty="0" err="1" smtClean="0"/>
              <a:t>etc</a:t>
            </a:r>
            <a:r>
              <a:rPr lang="en-GB" dirty="0" smtClean="0"/>
              <a:t> as payment.</a:t>
            </a:r>
          </a:p>
          <a:p>
            <a:endParaRPr lang="en-GB" dirty="0"/>
          </a:p>
          <a:p>
            <a:r>
              <a:rPr lang="en-GB" dirty="0" smtClean="0"/>
              <a:t>The German government told the workers to strike so the French could not take what they produced. </a:t>
            </a:r>
          </a:p>
          <a:p>
            <a:endParaRPr lang="en-GB" dirty="0"/>
          </a:p>
          <a:p>
            <a:endParaRPr lang="en-GB" dirty="0" smtClean="0"/>
          </a:p>
          <a:p>
            <a:endParaRPr lang="en-GB" dirty="0"/>
          </a:p>
          <a:p>
            <a:endParaRPr lang="en-GB" dirty="0"/>
          </a:p>
        </p:txBody>
      </p:sp>
      <p:sp>
        <p:nvSpPr>
          <p:cNvPr id="9" name="TextBox 8"/>
          <p:cNvSpPr txBox="1"/>
          <p:nvPr/>
        </p:nvSpPr>
        <p:spPr>
          <a:xfrm>
            <a:off x="6116594" y="3583460"/>
            <a:ext cx="5824152"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Hyperinflation &gt; Results</a:t>
            </a:r>
          </a:p>
          <a:p>
            <a:r>
              <a:rPr lang="en-GB" dirty="0" smtClean="0"/>
              <a:t>People’s savings wiped out</a:t>
            </a:r>
          </a:p>
          <a:p>
            <a:r>
              <a:rPr lang="en-GB" dirty="0" smtClean="0"/>
              <a:t>Hunger, homelessness, unemployment</a:t>
            </a:r>
          </a:p>
          <a:p>
            <a:r>
              <a:rPr lang="en-GB" dirty="0" smtClean="0"/>
              <a:t>Crime – people stole, riots</a:t>
            </a:r>
            <a:endParaRPr lang="en-GB" dirty="0"/>
          </a:p>
          <a:p>
            <a:r>
              <a:rPr lang="en-GB" dirty="0" smtClean="0"/>
              <a:t>People used the money to light fires, let children play with it as it had no value</a:t>
            </a:r>
          </a:p>
          <a:p>
            <a:r>
              <a:rPr lang="en-GB" dirty="0" smtClean="0"/>
              <a:t>BUT for people in debt it was good – they could pay their debt back easily</a:t>
            </a:r>
            <a:endParaRPr lang="en-GB" dirty="0"/>
          </a:p>
        </p:txBody>
      </p:sp>
      <p:sp>
        <p:nvSpPr>
          <p:cNvPr id="10" name="TextBox 9"/>
          <p:cNvSpPr txBox="1"/>
          <p:nvPr/>
        </p:nvSpPr>
        <p:spPr>
          <a:xfrm>
            <a:off x="337750" y="3583460"/>
            <a:ext cx="577884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Hyperinflation &gt; Causes</a:t>
            </a:r>
          </a:p>
          <a:p>
            <a:r>
              <a:rPr lang="en-GB" dirty="0" smtClean="0"/>
              <a:t>Hyperinflation is when money loses value and you need billions of marks to buy just an egg or a cup of coffee</a:t>
            </a:r>
          </a:p>
          <a:p>
            <a:endParaRPr lang="en-GB" dirty="0" smtClean="0"/>
          </a:p>
          <a:p>
            <a:r>
              <a:rPr lang="en-GB" b="1" dirty="0" smtClean="0"/>
              <a:t>Caused by </a:t>
            </a:r>
          </a:p>
          <a:p>
            <a:r>
              <a:rPr lang="en-GB" dirty="0" smtClean="0"/>
              <a:t>Bankruptcy + Reparations bill + paying striking workers in Ruhr = Hyperinflation (1923 was worst year) In 1923 a stamp cost 22 million marks!</a:t>
            </a:r>
            <a:endParaRPr lang="en-GB" dirty="0"/>
          </a:p>
        </p:txBody>
      </p:sp>
      <p:pic>
        <p:nvPicPr>
          <p:cNvPr id="3074" name="Picture 2" descr="http://gb.fotolibra.com/images/larger-thumbnails/1022987-hyperinflation-of-german-currency-192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7712" y="5629060"/>
            <a:ext cx="893034" cy="12074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blog.done.gr/wp-content/uploads/2015/02/germany-hyperinflation-money-wallpap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8670" y="5739748"/>
            <a:ext cx="1753077" cy="986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44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738664"/>
          </a:xfrm>
          <a:prstGeom prst="rect">
            <a:avLst/>
          </a:prstGeom>
          <a:solidFill>
            <a:schemeClr val="accent3"/>
          </a:solidFill>
        </p:spPr>
        <p:txBody>
          <a:bodyPr wrap="square" rtlCol="0">
            <a:spAutoFit/>
          </a:bodyPr>
          <a:lstStyle/>
          <a:p>
            <a:r>
              <a:rPr lang="en-GB" sz="2400" b="1" dirty="0" smtClean="0"/>
              <a:t>Problems for the new Weimar Government right from the Start!</a:t>
            </a:r>
          </a:p>
          <a:p>
            <a:r>
              <a:rPr lang="en-GB" b="1" dirty="0" smtClean="0"/>
              <a:t>The New Nazi Party – set up in 1920 (also known as the NSDAP)</a:t>
            </a:r>
            <a:endParaRPr lang="en-GB" b="1" dirty="0"/>
          </a:p>
        </p:txBody>
      </p:sp>
      <p:sp>
        <p:nvSpPr>
          <p:cNvPr id="5" name="TextBox 4"/>
          <p:cNvSpPr txBox="1"/>
          <p:nvPr/>
        </p:nvSpPr>
        <p:spPr>
          <a:xfrm>
            <a:off x="156519" y="6079524"/>
            <a:ext cx="2372497" cy="646331"/>
          </a:xfrm>
          <a:prstGeom prst="rect">
            <a:avLst/>
          </a:prstGeom>
          <a:solidFill>
            <a:srgbClr val="FF0000"/>
          </a:solidFill>
        </p:spPr>
        <p:txBody>
          <a:bodyPr wrap="square" rtlCol="0">
            <a:spAutoFit/>
          </a:bodyPr>
          <a:lstStyle/>
          <a:p>
            <a:r>
              <a:rPr lang="en-GB" dirty="0" smtClean="0"/>
              <a:t>Bad years for the Weimar Government</a:t>
            </a:r>
            <a:endParaRPr lang="en-GB" dirty="0"/>
          </a:p>
        </p:txBody>
      </p:sp>
      <p:pic>
        <p:nvPicPr>
          <p:cNvPr id="2050" name="Picture 2" descr="https://encrypted-tbn2.gstatic.com/images?q=tbn:ANd9GcSYqKrsVcnBnmch3yNbedR6BDNNYjAB49dLYpTt6-Kem2UnwvvH:vignette4.wikia.nocookie.net/icarly/images/3/37/Sad-face.png/revision/latest%3Fcb%3D201207292214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9232" y="6079523"/>
            <a:ext cx="613812" cy="6463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7751" y="1136822"/>
            <a:ext cx="5824152"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Hitler sets up Nazi Party in 1920. Makes himself leader</a:t>
            </a:r>
          </a:p>
          <a:p>
            <a:endParaRPr lang="en-GB" dirty="0" smtClean="0"/>
          </a:p>
          <a:p>
            <a:r>
              <a:rPr lang="en-GB" dirty="0" smtClean="0"/>
              <a:t>Creates the swastika flag</a:t>
            </a:r>
          </a:p>
          <a:p>
            <a:endParaRPr lang="en-GB" dirty="0"/>
          </a:p>
          <a:p>
            <a:r>
              <a:rPr lang="en-GB" dirty="0" smtClean="0"/>
              <a:t>Sets up the SA (Nazi Party private army)</a:t>
            </a:r>
          </a:p>
          <a:p>
            <a:endParaRPr lang="en-GB" dirty="0" smtClean="0"/>
          </a:p>
          <a:p>
            <a:r>
              <a:rPr lang="en-GB" dirty="0" smtClean="0"/>
              <a:t>Good Speaker</a:t>
            </a:r>
            <a:endParaRPr lang="en-GB" dirty="0"/>
          </a:p>
          <a:p>
            <a:endParaRPr lang="en-GB" dirty="0" smtClean="0"/>
          </a:p>
          <a:p>
            <a:endParaRPr lang="en-GB" dirty="0"/>
          </a:p>
        </p:txBody>
      </p:sp>
      <p:sp>
        <p:nvSpPr>
          <p:cNvPr id="8" name="TextBox 7"/>
          <p:cNvSpPr txBox="1"/>
          <p:nvPr/>
        </p:nvSpPr>
        <p:spPr>
          <a:xfrm>
            <a:off x="6116594" y="1136822"/>
            <a:ext cx="5824152" cy="31393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What did the Nazis believe in?</a:t>
            </a:r>
          </a:p>
          <a:p>
            <a:r>
              <a:rPr lang="en-GB" b="1" dirty="0" smtClean="0"/>
              <a:t>Nationalism</a:t>
            </a:r>
            <a:r>
              <a:rPr lang="en-GB" dirty="0" smtClean="0"/>
              <a:t> (Germany the greatest)</a:t>
            </a:r>
          </a:p>
          <a:p>
            <a:r>
              <a:rPr lang="en-GB" b="1" dirty="0" smtClean="0"/>
              <a:t>Dictatorship</a:t>
            </a:r>
            <a:r>
              <a:rPr lang="en-GB" dirty="0" smtClean="0"/>
              <a:t> (hated democracy)</a:t>
            </a:r>
          </a:p>
          <a:p>
            <a:r>
              <a:rPr lang="en-GB" b="1" dirty="0" smtClean="0"/>
              <a:t>Racial Purity </a:t>
            </a:r>
            <a:r>
              <a:rPr lang="en-GB" dirty="0" smtClean="0"/>
              <a:t>German blood (Aryans) better than all others and must be kept pure</a:t>
            </a:r>
          </a:p>
          <a:p>
            <a:r>
              <a:rPr lang="en-GB" b="1" dirty="0" smtClean="0"/>
              <a:t>No place for the weak or ill</a:t>
            </a:r>
          </a:p>
          <a:p>
            <a:r>
              <a:rPr lang="en-GB" b="1" dirty="0" smtClean="0"/>
              <a:t>No non Germans should be allowed in Germany</a:t>
            </a:r>
          </a:p>
          <a:p>
            <a:r>
              <a:rPr lang="en-GB" b="1" dirty="0" smtClean="0"/>
              <a:t>Hated Communism! </a:t>
            </a:r>
            <a:r>
              <a:rPr lang="en-GB" dirty="0" smtClean="0"/>
              <a:t>Their greatest enemy</a:t>
            </a:r>
          </a:p>
          <a:p>
            <a:endParaRPr lang="en-GB" b="1" dirty="0" smtClean="0"/>
          </a:p>
          <a:p>
            <a:endParaRPr lang="en-GB" dirty="0"/>
          </a:p>
          <a:p>
            <a:endParaRPr lang="en-GB" dirty="0"/>
          </a:p>
        </p:txBody>
      </p:sp>
      <p:sp>
        <p:nvSpPr>
          <p:cNvPr id="9" name="TextBox 8"/>
          <p:cNvSpPr txBox="1"/>
          <p:nvPr/>
        </p:nvSpPr>
        <p:spPr>
          <a:xfrm>
            <a:off x="6116594" y="3583460"/>
            <a:ext cx="5824152" cy="31393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Was the Munich or Beer Hall a Total Disaster for the Nazis?</a:t>
            </a:r>
          </a:p>
          <a:p>
            <a:endParaRPr lang="en-GB" dirty="0"/>
          </a:p>
          <a:p>
            <a:r>
              <a:rPr lang="en-GB" dirty="0" smtClean="0"/>
              <a:t>Yes</a:t>
            </a:r>
          </a:p>
          <a:p>
            <a:r>
              <a:rPr lang="en-GB" dirty="0" smtClean="0"/>
              <a:t>It failed</a:t>
            </a:r>
          </a:p>
          <a:p>
            <a:r>
              <a:rPr lang="en-GB" dirty="0" smtClean="0"/>
              <a:t>Hitler arrested</a:t>
            </a:r>
          </a:p>
          <a:p>
            <a:r>
              <a:rPr lang="en-GB" dirty="0" smtClean="0"/>
              <a:t>Put in prison</a:t>
            </a:r>
          </a:p>
          <a:p>
            <a:endParaRPr lang="en-GB" dirty="0" smtClean="0"/>
          </a:p>
          <a:p>
            <a:r>
              <a:rPr lang="en-GB" dirty="0" smtClean="0"/>
              <a:t>But…..</a:t>
            </a:r>
          </a:p>
          <a:p>
            <a:r>
              <a:rPr lang="en-GB" dirty="0" smtClean="0"/>
              <a:t>Got lots of publicity</a:t>
            </a:r>
          </a:p>
          <a:p>
            <a:r>
              <a:rPr lang="en-GB" dirty="0" smtClean="0"/>
              <a:t>Learnt he would have to get elected rather than take power by force……..a valuable lesson </a:t>
            </a:r>
            <a:endParaRPr lang="en-GB" dirty="0"/>
          </a:p>
        </p:txBody>
      </p:sp>
      <p:sp>
        <p:nvSpPr>
          <p:cNvPr id="10" name="TextBox 9"/>
          <p:cNvSpPr txBox="1"/>
          <p:nvPr/>
        </p:nvSpPr>
        <p:spPr>
          <a:xfrm>
            <a:off x="337751" y="3583460"/>
            <a:ext cx="577884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Nazi First Attempt to take Power</a:t>
            </a:r>
          </a:p>
          <a:p>
            <a:r>
              <a:rPr lang="en-GB" b="1" dirty="0" smtClean="0"/>
              <a:t>The Munich or Beer Hall Putsch 1923</a:t>
            </a:r>
          </a:p>
          <a:p>
            <a:r>
              <a:rPr lang="en-GB" dirty="0" smtClean="0"/>
              <a:t>Hitler and 600 SA members burst into a beer hall where leaders of </a:t>
            </a:r>
            <a:r>
              <a:rPr lang="en-GB" dirty="0"/>
              <a:t>M</a:t>
            </a:r>
            <a:r>
              <a:rPr lang="en-GB" dirty="0" smtClean="0"/>
              <a:t>unich (Germany’s 2</a:t>
            </a:r>
            <a:r>
              <a:rPr lang="en-GB" baseline="30000" dirty="0" smtClean="0"/>
              <a:t>nd</a:t>
            </a:r>
            <a:r>
              <a:rPr lang="en-GB" dirty="0" smtClean="0"/>
              <a:t> biggest city) are having a meeting – force them to join them.</a:t>
            </a:r>
          </a:p>
          <a:p>
            <a:r>
              <a:rPr lang="en-GB" dirty="0" smtClean="0"/>
              <a:t>Next day they march but authorities have been tipped off, army  stops them and Hitler arrested and 16 Nazis killed</a:t>
            </a:r>
            <a:endParaRPr lang="en-GB" dirty="0"/>
          </a:p>
          <a:p>
            <a:endParaRPr lang="en-GB" dirty="0"/>
          </a:p>
        </p:txBody>
      </p:sp>
      <p:pic>
        <p:nvPicPr>
          <p:cNvPr id="5122" name="Picture 2" descr="https://encrypted-tbn0.gstatic.com/images?q=tbn:ANd9GcRT1cMomGO-MqkTFGpdQCfsa3vHg1ZohV-GbSEJ6QNOjIkzcvx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940" y="1525138"/>
            <a:ext cx="1102152" cy="79022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s-media-cache-ak0.pinimg.com/236x/58/ac/6f/58ac6f7bd10bc7b2ca8c8604b9252d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216" y="2354036"/>
            <a:ext cx="847600" cy="100440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encrypted-tbn3.gstatic.com/images?q=tbn:ANd9GcRLzH7_x0vegS_mbhrREWrKolXq-sJq6ACXbg79_9ehsfFYdlaK:previews.123rf.com/images/filmfoto/filmfoto1102/filmfoto110200001/8826298-isolated-glass-of-german-bavarian-beer-Stock-Photo-oktoberfest-be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3889" y="3239325"/>
            <a:ext cx="668327" cy="100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79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1107996"/>
          </a:xfrm>
          <a:prstGeom prst="rect">
            <a:avLst/>
          </a:prstGeom>
          <a:solidFill>
            <a:schemeClr val="accent3"/>
          </a:solidFill>
        </p:spPr>
        <p:txBody>
          <a:bodyPr wrap="square" rtlCol="0">
            <a:spAutoFit/>
          </a:bodyPr>
          <a:lstStyle/>
          <a:p>
            <a:r>
              <a:rPr lang="en-GB" sz="2400" b="1" dirty="0" smtClean="0"/>
              <a:t>1924 – 1929 Better years for the Government – the Work of Stresemann (Germany’s Chancellor)</a:t>
            </a:r>
          </a:p>
          <a:p>
            <a:endParaRPr lang="en-GB" b="1" dirty="0"/>
          </a:p>
        </p:txBody>
      </p:sp>
      <p:sp>
        <p:nvSpPr>
          <p:cNvPr id="5" name="TextBox 4"/>
          <p:cNvSpPr txBox="1"/>
          <p:nvPr/>
        </p:nvSpPr>
        <p:spPr>
          <a:xfrm>
            <a:off x="156519" y="6079524"/>
            <a:ext cx="2372497" cy="646331"/>
          </a:xfrm>
          <a:prstGeom prst="rect">
            <a:avLst/>
          </a:prstGeom>
          <a:solidFill>
            <a:srgbClr val="00B050"/>
          </a:solidFill>
        </p:spPr>
        <p:txBody>
          <a:bodyPr wrap="square" rtlCol="0">
            <a:spAutoFit/>
          </a:bodyPr>
          <a:lstStyle/>
          <a:p>
            <a:r>
              <a:rPr lang="en-GB" dirty="0" smtClean="0"/>
              <a:t>Better years for the Weimar Government</a:t>
            </a:r>
            <a:endParaRPr lang="en-GB" dirty="0"/>
          </a:p>
        </p:txBody>
      </p:sp>
      <p:sp>
        <p:nvSpPr>
          <p:cNvPr id="6" name="TextBox 5"/>
          <p:cNvSpPr txBox="1"/>
          <p:nvPr/>
        </p:nvSpPr>
        <p:spPr>
          <a:xfrm>
            <a:off x="337751" y="1136822"/>
            <a:ext cx="5824152" cy="40934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Improving Germany’s money problems (the economy)</a:t>
            </a:r>
          </a:p>
          <a:p>
            <a:r>
              <a:rPr lang="en-GB" sz="1600" dirty="0" smtClean="0"/>
              <a:t>Started a new currency, got rid of hyperinflation</a:t>
            </a:r>
          </a:p>
          <a:p>
            <a:r>
              <a:rPr lang="en-GB" sz="1600" dirty="0" smtClean="0"/>
              <a:t>Got reparations down to a more manageable amount &gt;</a:t>
            </a:r>
          </a:p>
          <a:p>
            <a:r>
              <a:rPr lang="en-GB" sz="1600" dirty="0" smtClean="0"/>
              <a:t>Dawes Plan – gave Germany longer to pay</a:t>
            </a:r>
          </a:p>
          <a:p>
            <a:r>
              <a:rPr lang="en-GB" sz="1600" dirty="0" smtClean="0"/>
              <a:t>Young Plan reduced amount down from £6.6 to £2.2 billion</a:t>
            </a:r>
          </a:p>
          <a:p>
            <a:endParaRPr lang="en-GB" sz="1600" dirty="0"/>
          </a:p>
          <a:p>
            <a:r>
              <a:rPr lang="en-GB" sz="1600" dirty="0" smtClean="0"/>
              <a:t>Borrowed a lot of money from USA to get Germany’s economy going again </a:t>
            </a:r>
            <a:endParaRPr lang="en-GB" sz="1600" dirty="0"/>
          </a:p>
          <a:p>
            <a:endParaRPr lang="en-GB" sz="1600" dirty="0" smtClean="0"/>
          </a:p>
          <a:p>
            <a:endParaRPr lang="en-GB" sz="1600" dirty="0"/>
          </a:p>
          <a:p>
            <a:endParaRPr lang="en-GB" sz="1600" dirty="0" smtClean="0"/>
          </a:p>
          <a:p>
            <a:endParaRPr lang="en-GB" sz="1600" dirty="0"/>
          </a:p>
          <a:p>
            <a:endParaRPr lang="en-GB" sz="1600" dirty="0" smtClean="0"/>
          </a:p>
          <a:p>
            <a:endParaRPr lang="en-GB" sz="1600" dirty="0"/>
          </a:p>
          <a:p>
            <a:endParaRPr lang="en-GB" sz="1600" dirty="0" smtClean="0"/>
          </a:p>
          <a:p>
            <a:endParaRPr lang="en-GB" dirty="0"/>
          </a:p>
        </p:txBody>
      </p:sp>
      <p:sp>
        <p:nvSpPr>
          <p:cNvPr id="8" name="TextBox 7"/>
          <p:cNvSpPr txBox="1"/>
          <p:nvPr/>
        </p:nvSpPr>
        <p:spPr>
          <a:xfrm>
            <a:off x="6116594" y="1136822"/>
            <a:ext cx="5824152" cy="286232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Improving Relations with Other Nations</a:t>
            </a:r>
          </a:p>
          <a:p>
            <a:r>
              <a:rPr lang="en-GB" dirty="0" smtClean="0"/>
              <a:t>Promised to accept the land borders agreed at Versailles</a:t>
            </a:r>
          </a:p>
          <a:p>
            <a:r>
              <a:rPr lang="en-GB" dirty="0" smtClean="0"/>
              <a:t>Started paying reparations again to France</a:t>
            </a:r>
          </a:p>
          <a:p>
            <a:endParaRPr lang="en-GB" dirty="0" smtClean="0"/>
          </a:p>
          <a:p>
            <a:r>
              <a:rPr lang="en-GB" dirty="0" smtClean="0"/>
              <a:t>Promised not to use war to get what he wants</a:t>
            </a:r>
          </a:p>
          <a:p>
            <a:endParaRPr lang="en-GB" dirty="0"/>
          </a:p>
          <a:p>
            <a:r>
              <a:rPr lang="en-GB" dirty="0" smtClean="0"/>
              <a:t>Stresemann awarded Nobel Peace Prize (shows other countries trust him)</a:t>
            </a:r>
          </a:p>
          <a:p>
            <a:endParaRPr lang="en-GB" dirty="0"/>
          </a:p>
          <a:p>
            <a:endParaRPr lang="en-GB" dirty="0"/>
          </a:p>
        </p:txBody>
      </p:sp>
      <p:sp>
        <p:nvSpPr>
          <p:cNvPr id="9" name="TextBox 8"/>
          <p:cNvSpPr txBox="1"/>
          <p:nvPr/>
        </p:nvSpPr>
        <p:spPr>
          <a:xfrm>
            <a:off x="6116594" y="3583460"/>
            <a:ext cx="5824152"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BUT</a:t>
            </a:r>
          </a:p>
          <a:p>
            <a:r>
              <a:rPr lang="en-GB" dirty="0" smtClean="0"/>
              <a:t>A lot of the improvements had needs help and money from USA. (USA had loaned Germany millions of dollars.)</a:t>
            </a:r>
          </a:p>
          <a:p>
            <a:endParaRPr lang="en-GB" dirty="0"/>
          </a:p>
          <a:p>
            <a:r>
              <a:rPr lang="en-GB" dirty="0" smtClean="0"/>
              <a:t>If anything happened to USA’s economy then it would drag Germany down with it……….</a:t>
            </a:r>
            <a:endParaRPr lang="en-GB" dirty="0"/>
          </a:p>
          <a:p>
            <a:endParaRPr lang="en-GB" dirty="0" smtClean="0"/>
          </a:p>
          <a:p>
            <a:r>
              <a:rPr lang="en-GB" dirty="0" smtClean="0"/>
              <a:t>(Hint: Think about Wall St Crash in 1929)</a:t>
            </a:r>
            <a:endParaRPr lang="en-GB" dirty="0"/>
          </a:p>
        </p:txBody>
      </p:sp>
      <p:sp>
        <p:nvSpPr>
          <p:cNvPr id="10" name="TextBox 9"/>
          <p:cNvSpPr txBox="1"/>
          <p:nvPr/>
        </p:nvSpPr>
        <p:spPr>
          <a:xfrm>
            <a:off x="337750" y="3583460"/>
            <a:ext cx="577884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Germany becomes Trendy</a:t>
            </a:r>
          </a:p>
          <a:p>
            <a:r>
              <a:rPr lang="en-GB" dirty="0" smtClean="0"/>
              <a:t>Also during this time Berlin in particular becomes the place to be – lots of nightlife, clubs, music, theatre, art </a:t>
            </a:r>
            <a:r>
              <a:rPr lang="en-GB" dirty="0" err="1" smtClean="0"/>
              <a:t>etc</a:t>
            </a:r>
            <a:endParaRPr lang="en-GB" dirty="0" smtClean="0"/>
          </a:p>
          <a:p>
            <a:endParaRPr lang="en-GB" dirty="0" smtClean="0"/>
          </a:p>
          <a:p>
            <a:r>
              <a:rPr lang="en-GB" dirty="0" smtClean="0"/>
              <a:t>Lots of tourists – brings in more money</a:t>
            </a:r>
            <a:endParaRPr lang="en-GB" dirty="0"/>
          </a:p>
          <a:p>
            <a:endParaRPr lang="en-GB" dirty="0" smtClean="0"/>
          </a:p>
          <a:p>
            <a:endParaRPr lang="en-GB" dirty="0" smtClean="0"/>
          </a:p>
          <a:p>
            <a:endParaRPr lang="en-GB" dirty="0"/>
          </a:p>
        </p:txBody>
      </p:sp>
      <p:pic>
        <p:nvPicPr>
          <p:cNvPr id="4098" name="Picture 2" descr="http://cliparts.co/cliparts/8cx/Kq9/8cxKq9p9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2380" y="5941899"/>
            <a:ext cx="925201" cy="79567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http://t0.gstatic.com/images?q=tbn:ANd9GcQ2MAv4xTsLRIBypP791GhoGSUfqUZguldj5hitiBx24OlnBsC3:www.nobelprize.org/nobel_prizes/peace/laureates/1926/stresemann_postcar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4966" y="5109839"/>
            <a:ext cx="1105780" cy="156388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720305ba626bf9b2bd693a19a8e4377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2528" y="4810103"/>
            <a:ext cx="1747837" cy="1404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6116593" y="6079524"/>
            <a:ext cx="4559645" cy="646331"/>
          </a:xfrm>
          <a:prstGeom prst="rect">
            <a:avLst/>
          </a:prstGeom>
          <a:solidFill>
            <a:srgbClr val="FF0000"/>
          </a:solidFill>
        </p:spPr>
        <p:txBody>
          <a:bodyPr wrap="square" rtlCol="0">
            <a:spAutoFit/>
          </a:bodyPr>
          <a:lstStyle/>
          <a:p>
            <a:r>
              <a:rPr lang="en-GB" dirty="0" smtClean="0"/>
              <a:t>(Nobody listening to the Nazis during these good years)</a:t>
            </a:r>
            <a:endParaRPr lang="en-GB" dirty="0"/>
          </a:p>
        </p:txBody>
      </p:sp>
    </p:spTree>
    <p:extLst>
      <p:ext uri="{BB962C8B-B14F-4D97-AF65-F5344CB8AC3E}">
        <p14:creationId xmlns:p14="http://schemas.microsoft.com/office/powerpoint/2010/main" val="3194115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738664"/>
          </a:xfrm>
          <a:prstGeom prst="rect">
            <a:avLst/>
          </a:prstGeom>
          <a:solidFill>
            <a:schemeClr val="accent3"/>
          </a:solidFill>
        </p:spPr>
        <p:txBody>
          <a:bodyPr wrap="square" rtlCol="0">
            <a:spAutoFit/>
          </a:bodyPr>
          <a:lstStyle/>
          <a:p>
            <a:r>
              <a:rPr lang="en-GB" sz="2400" b="1" dirty="0" smtClean="0"/>
              <a:t>1929 - 1933 Bad years for the Government </a:t>
            </a:r>
            <a:r>
              <a:rPr lang="en-GB" sz="2400" b="1" u="sng" dirty="0" smtClean="0"/>
              <a:t>again</a:t>
            </a:r>
            <a:r>
              <a:rPr lang="en-GB" sz="2400" b="1" dirty="0" smtClean="0"/>
              <a:t>!– Nazis gaining popularity…. </a:t>
            </a:r>
          </a:p>
          <a:p>
            <a:endParaRPr lang="en-GB" b="1" dirty="0"/>
          </a:p>
        </p:txBody>
      </p:sp>
      <p:sp>
        <p:nvSpPr>
          <p:cNvPr id="6" name="TextBox 5"/>
          <p:cNvSpPr txBox="1"/>
          <p:nvPr/>
        </p:nvSpPr>
        <p:spPr>
          <a:xfrm>
            <a:off x="337751" y="1136822"/>
            <a:ext cx="5824152" cy="43396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Wall St Crash 1929 – America’s economy in trouble</a:t>
            </a:r>
          </a:p>
          <a:p>
            <a:r>
              <a:rPr lang="en-GB" sz="1600" dirty="0" smtClean="0"/>
              <a:t>USA wants its money back from Germany – this means Germany in trouble financially again</a:t>
            </a:r>
          </a:p>
          <a:p>
            <a:endParaRPr lang="en-GB" sz="1600" dirty="0"/>
          </a:p>
          <a:p>
            <a:r>
              <a:rPr lang="en-GB" sz="1600" dirty="0" smtClean="0"/>
              <a:t>Stresemann dies in 1929 – another blow for Germany</a:t>
            </a:r>
          </a:p>
          <a:p>
            <a:r>
              <a:rPr lang="en-GB" sz="1600" dirty="0" smtClean="0"/>
              <a:t>Weimar government don’t seem to be able to sort things out – lots of arguing – German people not impressed</a:t>
            </a:r>
          </a:p>
          <a:p>
            <a:r>
              <a:rPr lang="en-GB" sz="1600" dirty="0" smtClean="0"/>
              <a:t>Rich people worried about Communism</a:t>
            </a:r>
          </a:p>
          <a:p>
            <a:r>
              <a:rPr lang="en-GB" sz="1600" dirty="0" smtClean="0"/>
              <a:t>6 million unemployed by 1932</a:t>
            </a:r>
          </a:p>
          <a:p>
            <a:endParaRPr lang="en-GB" sz="1600" dirty="0" smtClean="0"/>
          </a:p>
          <a:p>
            <a:endParaRPr lang="en-GB" sz="1600" dirty="0"/>
          </a:p>
          <a:p>
            <a:endParaRPr lang="en-GB" sz="1600" dirty="0" smtClean="0"/>
          </a:p>
          <a:p>
            <a:endParaRPr lang="en-GB" sz="1600" dirty="0"/>
          </a:p>
          <a:p>
            <a:endParaRPr lang="en-GB" sz="1600" dirty="0" smtClean="0"/>
          </a:p>
          <a:p>
            <a:endParaRPr lang="en-GB" sz="1600" dirty="0"/>
          </a:p>
          <a:p>
            <a:endParaRPr lang="en-GB" sz="1600" dirty="0" smtClean="0"/>
          </a:p>
          <a:p>
            <a:endParaRPr lang="en-GB" dirty="0"/>
          </a:p>
        </p:txBody>
      </p:sp>
      <p:sp>
        <p:nvSpPr>
          <p:cNvPr id="8" name="TextBox 7"/>
          <p:cNvSpPr txBox="1"/>
          <p:nvPr/>
        </p:nvSpPr>
        <p:spPr>
          <a:xfrm>
            <a:off x="6116594" y="1136822"/>
            <a:ext cx="5824152" cy="424731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What were the Nazis Doing? Why did people start listening and voting for them?</a:t>
            </a:r>
          </a:p>
          <a:p>
            <a:r>
              <a:rPr lang="en-GB" b="1" dirty="0" smtClean="0"/>
              <a:t>Promises </a:t>
            </a:r>
            <a:r>
              <a:rPr lang="en-GB" dirty="0" smtClean="0"/>
              <a:t>for everyone – unemployed, big businesses, farmers </a:t>
            </a:r>
            <a:r>
              <a:rPr lang="en-GB" dirty="0" err="1" smtClean="0"/>
              <a:t>etc</a:t>
            </a:r>
            <a:endParaRPr lang="en-GB" dirty="0" smtClean="0"/>
          </a:p>
          <a:p>
            <a:r>
              <a:rPr lang="en-GB" b="1" dirty="0" smtClean="0"/>
              <a:t>Posters</a:t>
            </a:r>
          </a:p>
          <a:p>
            <a:r>
              <a:rPr lang="en-GB" b="1" dirty="0" smtClean="0"/>
              <a:t>Speeches</a:t>
            </a:r>
          </a:p>
          <a:p>
            <a:r>
              <a:rPr lang="en-GB" b="1" dirty="0" smtClean="0"/>
              <a:t>Rallies and broadcasts</a:t>
            </a:r>
          </a:p>
          <a:p>
            <a:r>
              <a:rPr lang="en-GB" b="1" dirty="0" smtClean="0"/>
              <a:t>They look organised and </a:t>
            </a:r>
            <a:r>
              <a:rPr lang="en-GB" b="1" dirty="0" smtClean="0"/>
              <a:t>appealing </a:t>
            </a:r>
            <a:r>
              <a:rPr lang="en-GB" b="1" dirty="0" smtClean="0"/>
              <a:t>at a time of chaos</a:t>
            </a:r>
          </a:p>
          <a:p>
            <a:endParaRPr lang="en-GB" b="1" dirty="0"/>
          </a:p>
          <a:p>
            <a:endParaRPr lang="en-GB" b="1" dirty="0" smtClean="0"/>
          </a:p>
          <a:p>
            <a:endParaRPr lang="en-GB" b="1" dirty="0"/>
          </a:p>
          <a:p>
            <a:endParaRPr lang="en-GB" b="1" dirty="0" smtClean="0"/>
          </a:p>
          <a:p>
            <a:endParaRPr lang="en-GB" dirty="0" smtClean="0"/>
          </a:p>
          <a:p>
            <a:endParaRPr lang="en-GB" dirty="0"/>
          </a:p>
          <a:p>
            <a:endParaRPr lang="en-GB" dirty="0"/>
          </a:p>
        </p:txBody>
      </p:sp>
      <p:sp>
        <p:nvSpPr>
          <p:cNvPr id="9" name="TextBox 8"/>
          <p:cNvSpPr txBox="1"/>
          <p:nvPr/>
        </p:nvSpPr>
        <p:spPr>
          <a:xfrm>
            <a:off x="6116594" y="3583460"/>
            <a:ext cx="5824152"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So, by Jan 1933, Hitler is Chancellor (Prime Minister) Germany is not yet a dictatorship but it soon will be…….</a:t>
            </a:r>
            <a:endParaRPr lang="en-GB" dirty="0"/>
          </a:p>
          <a:p>
            <a:endParaRPr lang="en-GB" dirty="0" smtClean="0"/>
          </a:p>
          <a:p>
            <a:endParaRPr lang="en-GB" dirty="0"/>
          </a:p>
          <a:p>
            <a:endParaRPr lang="en-GB" dirty="0" smtClean="0"/>
          </a:p>
          <a:p>
            <a:endParaRPr lang="en-GB" dirty="0"/>
          </a:p>
          <a:p>
            <a:endParaRPr lang="en-GB" dirty="0" smtClean="0"/>
          </a:p>
          <a:p>
            <a:endParaRPr lang="en-GB" dirty="0"/>
          </a:p>
        </p:txBody>
      </p:sp>
      <p:sp>
        <p:nvSpPr>
          <p:cNvPr id="10" name="TextBox 9"/>
          <p:cNvSpPr txBox="1"/>
          <p:nvPr/>
        </p:nvSpPr>
        <p:spPr>
          <a:xfrm>
            <a:off x="337750" y="3583460"/>
            <a:ext cx="577884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By 1932 the Nazis are the largest political party in Germany</a:t>
            </a:r>
          </a:p>
          <a:p>
            <a:endParaRPr lang="en-GB" dirty="0"/>
          </a:p>
          <a:p>
            <a:r>
              <a:rPr lang="en-GB" dirty="0" smtClean="0"/>
              <a:t>Reluctantly the President makes Hitler Chancellor</a:t>
            </a:r>
          </a:p>
          <a:p>
            <a:endParaRPr lang="en-GB" dirty="0"/>
          </a:p>
          <a:p>
            <a:r>
              <a:rPr lang="en-GB" dirty="0" smtClean="0"/>
              <a:t>Believes </a:t>
            </a:r>
            <a:r>
              <a:rPr lang="en-GB" dirty="0" smtClean="0"/>
              <a:t>they (Hindenburg and von Papen) </a:t>
            </a:r>
            <a:r>
              <a:rPr lang="en-GB" dirty="0" smtClean="0"/>
              <a:t>will be able to control Hitler – BIG MISTAKE!</a:t>
            </a:r>
          </a:p>
          <a:p>
            <a:endParaRPr lang="en-GB" dirty="0" smtClean="0"/>
          </a:p>
          <a:p>
            <a:r>
              <a:rPr lang="en-GB" dirty="0" smtClean="0"/>
              <a:t>Hitler made Chancellor in Jan 1933</a:t>
            </a:r>
            <a:endParaRPr lang="en-GB" dirty="0"/>
          </a:p>
        </p:txBody>
      </p:sp>
      <p:pic>
        <p:nvPicPr>
          <p:cNvPr id="12" name="Picture 8" descr="http://t0.gstatic.com/images?q=tbn:ANd9GcQ2MAv4xTsLRIBypP791GhoGSUfqUZguldj5hitiBx24OlnBsC3:www.nobelprize.org/nobel_prizes/peace/laureates/1926/stresemann_postcard.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1528" y="2687101"/>
            <a:ext cx="607391" cy="8590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56519" y="6079524"/>
            <a:ext cx="2372497" cy="646331"/>
          </a:xfrm>
          <a:prstGeom prst="rect">
            <a:avLst/>
          </a:prstGeom>
          <a:solidFill>
            <a:srgbClr val="FF0000"/>
          </a:solidFill>
        </p:spPr>
        <p:txBody>
          <a:bodyPr wrap="square" rtlCol="0">
            <a:spAutoFit/>
          </a:bodyPr>
          <a:lstStyle/>
          <a:p>
            <a:r>
              <a:rPr lang="en-GB" dirty="0" smtClean="0"/>
              <a:t>Bad years for the Weimar Government</a:t>
            </a:r>
            <a:endParaRPr lang="en-GB" dirty="0"/>
          </a:p>
        </p:txBody>
      </p:sp>
      <p:pic>
        <p:nvPicPr>
          <p:cNvPr id="13" name="Picture 2" descr="https://encrypted-tbn2.gstatic.com/images?q=tbn:ANd9GcSYqKrsVcnBnmch3yNbedR6BDNNYjAB49dLYpTt6-Kem2UnwvvH:vignette4.wikia.nocookie.net/icarly/images/3/37/Sad-face.png/revision/latest%3Fcb%3D201207292214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232" y="6079523"/>
            <a:ext cx="613812" cy="64633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494195" y="6079522"/>
            <a:ext cx="2372497" cy="646331"/>
          </a:xfrm>
          <a:prstGeom prst="rect">
            <a:avLst/>
          </a:prstGeom>
          <a:solidFill>
            <a:srgbClr val="00B050"/>
          </a:solidFill>
        </p:spPr>
        <p:txBody>
          <a:bodyPr wrap="square" rtlCol="0">
            <a:spAutoFit/>
          </a:bodyPr>
          <a:lstStyle/>
          <a:p>
            <a:r>
              <a:rPr lang="en-GB" dirty="0" smtClean="0"/>
              <a:t>Good years for the Nazis</a:t>
            </a:r>
            <a:endParaRPr lang="en-GB" dirty="0"/>
          </a:p>
        </p:txBody>
      </p:sp>
      <p:pic>
        <p:nvPicPr>
          <p:cNvPr id="15" name="Picture 2" descr="http://cliparts.co/cliparts/8cx/Kq9/8cxKq9p9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7505" y="6079522"/>
            <a:ext cx="838373" cy="721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21643" y="2852423"/>
            <a:ext cx="491255" cy="369332"/>
          </a:xfrm>
          <a:prstGeom prst="rect">
            <a:avLst/>
          </a:prstGeom>
          <a:noFill/>
        </p:spPr>
        <p:txBody>
          <a:bodyPr wrap="square" rtlCol="0">
            <a:spAutoFit/>
          </a:bodyPr>
          <a:lstStyle/>
          <a:p>
            <a:r>
              <a:rPr lang="en-GB" dirty="0" smtClean="0"/>
              <a:t>RIP</a:t>
            </a:r>
            <a:endParaRPr lang="en-GB" dirty="0"/>
          </a:p>
        </p:txBody>
      </p:sp>
      <p:pic>
        <p:nvPicPr>
          <p:cNvPr id="16" name="Picture 2" descr="https://s-media-cache-ak0.pinimg.com/236x/85/89/08/8589085fab0446a434a4eb6f8f2821c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3131" y="4532257"/>
            <a:ext cx="1050913" cy="14160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s://www.ushmm.org/propaganda/assets/images/500x/poster-our-last-hop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95034" y="4496618"/>
            <a:ext cx="1012343" cy="14517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ttp://www.catholiceducation.org/en/images/historical%20figures/Hitler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02709" y="4475723"/>
            <a:ext cx="1207659" cy="141606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803131" y="5948318"/>
            <a:ext cx="1128583" cy="646331"/>
          </a:xfrm>
          <a:prstGeom prst="rect">
            <a:avLst/>
          </a:prstGeom>
          <a:noFill/>
        </p:spPr>
        <p:txBody>
          <a:bodyPr wrap="square" rtlCol="0">
            <a:spAutoFit/>
          </a:bodyPr>
          <a:lstStyle/>
          <a:p>
            <a:r>
              <a:rPr lang="en-GB" sz="1200" dirty="0" smtClean="0"/>
              <a:t>‘Work and Bread’ Nazi poster</a:t>
            </a:r>
            <a:endParaRPr lang="en-GB" sz="1200" dirty="0"/>
          </a:p>
        </p:txBody>
      </p:sp>
      <p:sp>
        <p:nvSpPr>
          <p:cNvPr id="20" name="TextBox 19"/>
          <p:cNvSpPr txBox="1"/>
          <p:nvPr/>
        </p:nvSpPr>
        <p:spPr>
          <a:xfrm>
            <a:off x="8595034" y="5948317"/>
            <a:ext cx="1128583" cy="646331"/>
          </a:xfrm>
          <a:prstGeom prst="rect">
            <a:avLst/>
          </a:prstGeom>
          <a:noFill/>
        </p:spPr>
        <p:txBody>
          <a:bodyPr wrap="square" rtlCol="0">
            <a:spAutoFit/>
          </a:bodyPr>
          <a:lstStyle/>
          <a:p>
            <a:r>
              <a:rPr lang="en-GB" sz="1200" dirty="0" smtClean="0"/>
              <a:t>‘Our last Hope - Hitler’ Nazi poster</a:t>
            </a:r>
            <a:endParaRPr lang="en-GB" sz="1200" dirty="0"/>
          </a:p>
        </p:txBody>
      </p:sp>
      <p:sp>
        <p:nvSpPr>
          <p:cNvPr id="21" name="TextBox 20"/>
          <p:cNvSpPr txBox="1"/>
          <p:nvPr/>
        </p:nvSpPr>
        <p:spPr>
          <a:xfrm>
            <a:off x="10386937" y="5948316"/>
            <a:ext cx="1128583" cy="646331"/>
          </a:xfrm>
          <a:prstGeom prst="rect">
            <a:avLst/>
          </a:prstGeom>
          <a:noFill/>
        </p:spPr>
        <p:txBody>
          <a:bodyPr wrap="square" rtlCol="0">
            <a:spAutoFit/>
          </a:bodyPr>
          <a:lstStyle/>
          <a:p>
            <a:r>
              <a:rPr lang="en-GB" sz="1200" dirty="0" smtClean="0"/>
              <a:t>‘Hitler the Saviour’ Nazi poster</a:t>
            </a:r>
            <a:endParaRPr lang="en-GB" sz="1200" dirty="0"/>
          </a:p>
        </p:txBody>
      </p:sp>
    </p:spTree>
    <p:extLst>
      <p:ext uri="{BB962C8B-B14F-4D97-AF65-F5344CB8AC3E}">
        <p14:creationId xmlns:p14="http://schemas.microsoft.com/office/powerpoint/2010/main" val="105120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751" y="354227"/>
            <a:ext cx="11557687" cy="461665"/>
          </a:xfrm>
          <a:prstGeom prst="rect">
            <a:avLst/>
          </a:prstGeom>
          <a:solidFill>
            <a:srgbClr val="FF0000"/>
          </a:solidFill>
        </p:spPr>
        <p:txBody>
          <a:bodyPr wrap="square" rtlCol="0">
            <a:spAutoFit/>
          </a:bodyPr>
          <a:lstStyle/>
          <a:p>
            <a:r>
              <a:rPr lang="en-GB" sz="2400" b="1" dirty="0" smtClean="0"/>
              <a:t>1933 – 1945 Nazis in Power Germany is a Dictatorship – How did this happen?</a:t>
            </a:r>
            <a:endParaRPr lang="en-GB" b="1" dirty="0"/>
          </a:p>
        </p:txBody>
      </p:sp>
      <p:sp>
        <p:nvSpPr>
          <p:cNvPr id="6" name="TextBox 5"/>
          <p:cNvSpPr txBox="1"/>
          <p:nvPr/>
        </p:nvSpPr>
        <p:spPr>
          <a:xfrm>
            <a:off x="337751" y="1136822"/>
            <a:ext cx="5824152" cy="480131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Step 1 Feb 1933 – Reichstag Fire</a:t>
            </a:r>
          </a:p>
          <a:p>
            <a:r>
              <a:rPr lang="en-GB" dirty="0" smtClean="0"/>
              <a:t>Reichstag burned down by a communist (so the Nazis claim)</a:t>
            </a:r>
          </a:p>
          <a:p>
            <a:r>
              <a:rPr lang="en-GB" dirty="0" smtClean="0"/>
              <a:t>Hitler given emergency powers to arrest people without trial, close down Communist party meetings </a:t>
            </a:r>
            <a:r>
              <a:rPr lang="en-GB" dirty="0" err="1" smtClean="0"/>
              <a:t>etc</a:t>
            </a:r>
            <a:r>
              <a:rPr lang="en-GB" dirty="0" smtClean="0"/>
              <a:t> as he convinces people it is a Communist plot to take over Germany.</a:t>
            </a:r>
          </a:p>
          <a:p>
            <a:endParaRPr lang="en-GB" dirty="0"/>
          </a:p>
          <a:p>
            <a:r>
              <a:rPr lang="en-GB" dirty="0" smtClean="0"/>
              <a:t>This fire is a gift to the Nazis (did they set it up??)</a:t>
            </a:r>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a:p>
          <a:p>
            <a:endParaRPr lang="en-GB" dirty="0"/>
          </a:p>
        </p:txBody>
      </p:sp>
      <p:sp>
        <p:nvSpPr>
          <p:cNvPr id="8" name="TextBox 7"/>
          <p:cNvSpPr txBox="1"/>
          <p:nvPr/>
        </p:nvSpPr>
        <p:spPr>
          <a:xfrm>
            <a:off x="6116594" y="1136822"/>
            <a:ext cx="5824152" cy="35855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Step 2  Mar 1933 The Enabling Act</a:t>
            </a:r>
          </a:p>
          <a:p>
            <a:endParaRPr lang="en-GB" b="1" dirty="0"/>
          </a:p>
          <a:p>
            <a:r>
              <a:rPr lang="en-GB" sz="1700" dirty="0" smtClean="0"/>
              <a:t>Hitler gets the Reichstag to pass a law saying Hitler can pass any law he likes without having to consult (ask) anyone. This is really important and basically makes him a dictator.</a:t>
            </a:r>
          </a:p>
          <a:p>
            <a:endParaRPr lang="en-GB" sz="1700" dirty="0"/>
          </a:p>
          <a:p>
            <a:r>
              <a:rPr lang="en-GB" sz="1700" dirty="0" smtClean="0"/>
              <a:t>He can do this as he has banned the Communists and ‘persuades’ most of the other parties to vote with him. 82% do so.</a:t>
            </a:r>
            <a:endParaRPr lang="en-GB" b="1" dirty="0"/>
          </a:p>
          <a:p>
            <a:r>
              <a:rPr lang="en-GB" b="1" dirty="0" smtClean="0"/>
              <a:t>Immediately Hitler bans all other political parties.</a:t>
            </a:r>
          </a:p>
          <a:p>
            <a:endParaRPr lang="en-GB" dirty="0" smtClean="0"/>
          </a:p>
          <a:p>
            <a:endParaRPr lang="en-GB" dirty="0"/>
          </a:p>
          <a:p>
            <a:endParaRPr lang="en-GB" dirty="0"/>
          </a:p>
        </p:txBody>
      </p:sp>
      <p:sp>
        <p:nvSpPr>
          <p:cNvPr id="9" name="TextBox 8"/>
          <p:cNvSpPr txBox="1"/>
          <p:nvPr/>
        </p:nvSpPr>
        <p:spPr>
          <a:xfrm>
            <a:off x="6116594" y="3860459"/>
            <a:ext cx="5824152"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Step 4 – Death of President </a:t>
            </a:r>
            <a:r>
              <a:rPr lang="en-GB" b="1" dirty="0" err="1" smtClean="0"/>
              <a:t>Hindenberg</a:t>
            </a:r>
            <a:endParaRPr lang="en-GB" b="1" dirty="0" smtClean="0"/>
          </a:p>
          <a:p>
            <a:endParaRPr lang="en-GB" dirty="0"/>
          </a:p>
          <a:p>
            <a:r>
              <a:rPr lang="en-GB" dirty="0" smtClean="0"/>
              <a:t>The last person in Hitler’s way dies. Hitler combines the job of President and Chancellor and calls himself Fuhrer (Supreme Leader)</a:t>
            </a:r>
          </a:p>
          <a:p>
            <a:endParaRPr lang="en-GB" b="1" dirty="0"/>
          </a:p>
          <a:p>
            <a:endParaRPr lang="en-GB" b="1" dirty="0" smtClean="0"/>
          </a:p>
          <a:p>
            <a:endParaRPr lang="en-GB" dirty="0"/>
          </a:p>
          <a:p>
            <a:endParaRPr lang="en-GB" dirty="0" smtClean="0"/>
          </a:p>
        </p:txBody>
      </p:sp>
      <p:sp>
        <p:nvSpPr>
          <p:cNvPr id="10" name="TextBox 9"/>
          <p:cNvSpPr txBox="1"/>
          <p:nvPr/>
        </p:nvSpPr>
        <p:spPr>
          <a:xfrm>
            <a:off x="337751" y="3860459"/>
            <a:ext cx="5778843"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dirty="0" smtClean="0"/>
              <a:t>Step 3  - June 1934 The Night of the Long Knives</a:t>
            </a:r>
          </a:p>
          <a:p>
            <a:endParaRPr lang="en-GB" dirty="0"/>
          </a:p>
          <a:p>
            <a:r>
              <a:rPr lang="en-GB" dirty="0" smtClean="0"/>
              <a:t>For a while Hitler has been worried by the size of the SA and how they are loyal to their leader (Rohm) rather than Hitler himself.</a:t>
            </a:r>
          </a:p>
          <a:p>
            <a:endParaRPr lang="en-GB" dirty="0"/>
          </a:p>
          <a:p>
            <a:r>
              <a:rPr lang="en-GB" dirty="0" smtClean="0"/>
              <a:t>He decided to accuse them of plotting against him. 400 of them are killed.</a:t>
            </a:r>
          </a:p>
          <a:p>
            <a:r>
              <a:rPr lang="en-GB" dirty="0" smtClean="0"/>
              <a:t>Hitler acting illegally to make sure he cannot be threatened</a:t>
            </a:r>
            <a:endParaRPr lang="en-GB" dirty="0"/>
          </a:p>
        </p:txBody>
      </p:sp>
      <p:pic>
        <p:nvPicPr>
          <p:cNvPr id="6154" name="Picture 10" descr="http://www.historyonthenet.com/sites/default/files/styles/adaptive/public/field/image/reichstagfire.jpg?itok=niVh912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5149" y="2462690"/>
            <a:ext cx="809661" cy="1056579"/>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www.bbc.co.uk/staticarchive/8a25a9e3b0c2e7f1bd1d853275dc5b3ed6fcf0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2825" y="2284411"/>
            <a:ext cx="706567" cy="706568"/>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http://www.johndclare.net/images/SA_salute_bothhand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3004" y="5328233"/>
            <a:ext cx="1540476" cy="1219806"/>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http://www.historyinanhour.com/wp-content/uploads/2012/10/Paul-von-Hindenbur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2412" y="5242042"/>
            <a:ext cx="799648" cy="1076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817723" y="5529950"/>
            <a:ext cx="588385" cy="369332"/>
          </a:xfrm>
          <a:prstGeom prst="rect">
            <a:avLst/>
          </a:prstGeom>
          <a:noFill/>
        </p:spPr>
        <p:txBody>
          <a:bodyPr wrap="square" rtlCol="0">
            <a:spAutoFit/>
          </a:bodyPr>
          <a:lstStyle/>
          <a:p>
            <a:r>
              <a:rPr lang="en-GB" dirty="0" smtClean="0"/>
              <a:t>RIP</a:t>
            </a:r>
            <a:endParaRPr lang="en-GB" dirty="0"/>
          </a:p>
        </p:txBody>
      </p:sp>
    </p:spTree>
    <p:extLst>
      <p:ext uri="{BB962C8B-B14F-4D97-AF65-F5344CB8AC3E}">
        <p14:creationId xmlns:p14="http://schemas.microsoft.com/office/powerpoint/2010/main" val="495387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How did Hitler Control Germany and stop people speaking out? Part 1</a:t>
            </a:r>
            <a:endParaRPr lang="en-GB" dirty="0"/>
          </a:p>
        </p:txBody>
      </p:sp>
      <p:sp>
        <p:nvSpPr>
          <p:cNvPr id="3" name="Content Placeholder 2"/>
          <p:cNvSpPr>
            <a:spLocks noGrp="1"/>
          </p:cNvSpPr>
          <p:nvPr>
            <p:ph idx="1"/>
          </p:nvPr>
        </p:nvSpPr>
        <p:spPr>
          <a:xfrm>
            <a:off x="838200" y="1825625"/>
            <a:ext cx="4343400" cy="4351338"/>
          </a:xfrm>
        </p:spPr>
        <p:txBody>
          <a:bodyPr>
            <a:normAutofit/>
          </a:bodyPr>
          <a:lstStyle/>
          <a:p>
            <a:r>
              <a:rPr lang="en-GB" sz="2000" dirty="0" smtClean="0"/>
              <a:t>First he made sure people only knew what he wanted them to know - the Nazi view (Getting them to think what you want is called </a:t>
            </a:r>
            <a:r>
              <a:rPr lang="en-GB" sz="2000" b="1" dirty="0" smtClean="0"/>
              <a:t>propaganda</a:t>
            </a:r>
            <a:r>
              <a:rPr lang="en-GB" sz="2000" dirty="0" smtClean="0"/>
              <a:t>, controlling what they can know is called </a:t>
            </a:r>
            <a:r>
              <a:rPr lang="en-GB" sz="2000" b="1" dirty="0" smtClean="0"/>
              <a:t>censorship</a:t>
            </a:r>
            <a:r>
              <a:rPr lang="en-GB" sz="2000" dirty="0" smtClean="0"/>
              <a:t>.)</a:t>
            </a:r>
          </a:p>
          <a:p>
            <a:r>
              <a:rPr lang="en-GB" sz="2000" dirty="0" smtClean="0"/>
              <a:t>The man in charge of this was </a:t>
            </a:r>
            <a:r>
              <a:rPr lang="en-GB" sz="2000" b="1" dirty="0" smtClean="0"/>
              <a:t>Josef Goebbels</a:t>
            </a:r>
            <a:r>
              <a:rPr lang="en-GB" sz="2000" dirty="0" smtClean="0"/>
              <a:t> who was Minister for Propaganda</a:t>
            </a:r>
            <a:endParaRPr lang="en-GB" sz="2000" dirty="0"/>
          </a:p>
        </p:txBody>
      </p:sp>
      <p:pic>
        <p:nvPicPr>
          <p:cNvPr id="1026" name="Picture 2" descr="https://upload.wikimedia.org/wikipedia/commons/6/67/Bundesarchiv_Bild_102-17049,_Joseph_Goebbels_spric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2353" y="4662617"/>
            <a:ext cx="964771" cy="13804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1643" y="1902941"/>
            <a:ext cx="6032157" cy="6740307"/>
          </a:xfrm>
          <a:prstGeom prst="rect">
            <a:avLst/>
          </a:prstGeom>
          <a:noFill/>
        </p:spPr>
        <p:txBody>
          <a:bodyPr wrap="square" rtlCol="0">
            <a:spAutoFit/>
          </a:bodyPr>
          <a:lstStyle/>
          <a:p>
            <a:r>
              <a:rPr lang="en-GB" b="1" dirty="0" smtClean="0"/>
              <a:t>Methods Used to keep German People supporting the Nazis and not questioning them </a:t>
            </a:r>
          </a:p>
          <a:p>
            <a:pPr marL="285750" indent="-285750">
              <a:buFont typeface="Arial" panose="020B0604020202020204" pitchFamily="34" charset="0"/>
              <a:buChar char="•"/>
            </a:pPr>
            <a:r>
              <a:rPr lang="en-GB" b="1" dirty="0" smtClean="0"/>
              <a:t>Books</a:t>
            </a:r>
            <a:r>
              <a:rPr lang="en-GB" dirty="0" smtClean="0"/>
              <a:t> – were banned or burnt if the Nazis did not approve of them</a:t>
            </a:r>
          </a:p>
          <a:p>
            <a:pPr marL="285750" indent="-285750">
              <a:buFont typeface="Arial" panose="020B0604020202020204" pitchFamily="34" charset="0"/>
              <a:buChar char="•"/>
            </a:pPr>
            <a:r>
              <a:rPr lang="en-GB" b="1" dirty="0" smtClean="0"/>
              <a:t>Newspapers</a:t>
            </a:r>
            <a:r>
              <a:rPr lang="en-GB" dirty="0" smtClean="0"/>
              <a:t> – had to report the news the way the Nazis wanted it or they were shut down.</a:t>
            </a:r>
          </a:p>
          <a:p>
            <a:pPr marL="285750" indent="-285750">
              <a:buFont typeface="Arial" panose="020B0604020202020204" pitchFamily="34" charset="0"/>
              <a:buChar char="•"/>
            </a:pPr>
            <a:r>
              <a:rPr lang="en-GB" b="1" dirty="0" smtClean="0"/>
              <a:t>Radio</a:t>
            </a:r>
            <a:r>
              <a:rPr lang="en-GB" dirty="0" smtClean="0"/>
              <a:t>  - all radio broadcasting controlled by Nazis. No foreign radio stations allowed. Listening to them punishable by death. Radio speakers set up everywhere so people had to listen to Hitler’s speeches etc.</a:t>
            </a:r>
          </a:p>
          <a:p>
            <a:pPr marL="285750" indent="-285750">
              <a:buFont typeface="Arial" panose="020B0604020202020204" pitchFamily="34" charset="0"/>
              <a:buChar char="•"/>
            </a:pPr>
            <a:r>
              <a:rPr lang="en-GB" b="1" dirty="0" smtClean="0"/>
              <a:t>Films</a:t>
            </a:r>
            <a:r>
              <a:rPr lang="en-GB" dirty="0" smtClean="0"/>
              <a:t> – had to be approved by Goebbels, often had Jewish characters as the villain</a:t>
            </a:r>
          </a:p>
          <a:p>
            <a:pPr marL="285750" indent="-285750">
              <a:buFont typeface="Arial" panose="020B0604020202020204" pitchFamily="34" charset="0"/>
              <a:buChar char="•"/>
            </a:pPr>
            <a:r>
              <a:rPr lang="en-GB" b="1" dirty="0" smtClean="0"/>
              <a:t>Art</a:t>
            </a:r>
            <a:r>
              <a:rPr lang="en-GB" dirty="0" smtClean="0"/>
              <a:t> – paintings promoted the Aryan look (blond blue eyed)</a:t>
            </a:r>
          </a:p>
          <a:p>
            <a:pPr marL="285750" indent="-285750">
              <a:buFont typeface="Arial" panose="020B0604020202020204" pitchFamily="34" charset="0"/>
              <a:buChar char="•"/>
            </a:pPr>
            <a:r>
              <a:rPr lang="en-GB" b="1" dirty="0" smtClean="0"/>
              <a:t>Sport</a:t>
            </a:r>
            <a:r>
              <a:rPr lang="en-GB" dirty="0" smtClean="0"/>
              <a:t> - Berlin Olympics in 1936  - carefully planned to show off the achievements of the Nazis and promote their master race ideas. BUT black American athlete Jesse Owens won four gold medals.</a:t>
            </a:r>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a:p>
            <a:endParaRPr lang="en-GB" dirty="0" smtClean="0"/>
          </a:p>
          <a:p>
            <a:endParaRPr lang="en-GB" dirty="0"/>
          </a:p>
          <a:p>
            <a:endParaRPr lang="en-GB" dirty="0" smtClean="0"/>
          </a:p>
          <a:p>
            <a:endParaRPr lang="en-GB" dirty="0"/>
          </a:p>
          <a:p>
            <a:endParaRPr lang="en-GB" dirty="0"/>
          </a:p>
        </p:txBody>
      </p:sp>
      <p:pic>
        <p:nvPicPr>
          <p:cNvPr id="1028" name="Picture 4" descr="https://upload.wikimedia.org/wikipedia/commons/2/2b/1933-may-10-berlin-book-bur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1276" y="4662617"/>
            <a:ext cx="1733873" cy="1380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121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How did Hitler Control Germany and stop people speaking out? Part 2</a:t>
            </a:r>
            <a:endParaRPr lang="en-GB" dirty="0"/>
          </a:p>
        </p:txBody>
      </p:sp>
      <p:sp>
        <p:nvSpPr>
          <p:cNvPr id="3" name="Content Placeholder 2"/>
          <p:cNvSpPr>
            <a:spLocks noGrp="1"/>
          </p:cNvSpPr>
          <p:nvPr>
            <p:ph idx="1"/>
          </p:nvPr>
        </p:nvSpPr>
        <p:spPr>
          <a:xfrm>
            <a:off x="838200" y="1825625"/>
            <a:ext cx="4343400" cy="4667454"/>
          </a:xfrm>
        </p:spPr>
        <p:txBody>
          <a:bodyPr>
            <a:normAutofit/>
          </a:bodyPr>
          <a:lstStyle/>
          <a:p>
            <a:r>
              <a:rPr lang="en-GB" sz="2000" dirty="0" smtClean="0"/>
              <a:t>For those not convinced by the propaganda and censorship there was fear and terror to keep them quiet.</a:t>
            </a:r>
          </a:p>
          <a:p>
            <a:r>
              <a:rPr lang="en-GB" sz="2000" dirty="0" smtClean="0"/>
              <a:t>The man in charge of this was </a:t>
            </a:r>
            <a:r>
              <a:rPr lang="en-GB" sz="2000" b="1" dirty="0" smtClean="0"/>
              <a:t> Heinrich Himmler</a:t>
            </a:r>
            <a:r>
              <a:rPr lang="en-GB" sz="2000" dirty="0" smtClean="0"/>
              <a:t> who was Leader of the </a:t>
            </a:r>
            <a:r>
              <a:rPr lang="en-GB" sz="2000" b="1" dirty="0" smtClean="0"/>
              <a:t>SS</a:t>
            </a:r>
            <a:r>
              <a:rPr lang="en-GB" sz="2000" dirty="0" smtClean="0"/>
              <a:t> (originally they were Hitler’s bodyguard – ended up running the camps)</a:t>
            </a:r>
            <a:endParaRPr lang="en-GB" sz="2000" dirty="0"/>
          </a:p>
        </p:txBody>
      </p:sp>
      <p:pic>
        <p:nvPicPr>
          <p:cNvPr id="1026" name="Picture 2" descr="https://upload.wikimedia.org/wikipedia/commons/6/67/Bundesarchiv_Bild_102-17049,_Joseph_Goebbels_spric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80888" y="-7723324"/>
            <a:ext cx="52817" cy="755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1643" y="1902941"/>
            <a:ext cx="6032157" cy="4801314"/>
          </a:xfrm>
          <a:prstGeom prst="rect">
            <a:avLst/>
          </a:prstGeom>
          <a:noFill/>
        </p:spPr>
        <p:txBody>
          <a:bodyPr wrap="square" rtlCol="0">
            <a:spAutoFit/>
          </a:bodyPr>
          <a:lstStyle/>
          <a:p>
            <a:r>
              <a:rPr lang="en-GB" b="1" dirty="0" smtClean="0"/>
              <a:t>Methods Used to keep German People silent through fear </a:t>
            </a:r>
          </a:p>
          <a:p>
            <a:endParaRPr lang="en-GB" b="1" dirty="0" smtClean="0"/>
          </a:p>
          <a:p>
            <a:pPr marL="285750" indent="-285750">
              <a:buFont typeface="Arial" panose="020B0604020202020204" pitchFamily="34" charset="0"/>
              <a:buChar char="•"/>
            </a:pPr>
            <a:r>
              <a:rPr lang="en-GB" b="1" dirty="0" smtClean="0"/>
              <a:t>Concentration Camps </a:t>
            </a:r>
            <a:r>
              <a:rPr lang="en-GB" dirty="0" smtClean="0"/>
              <a:t>– set up for anyone one who criticised the Nazis or anyone the Nazis disapproved of. Brutal prison camps with torture and hard labour.</a:t>
            </a:r>
          </a:p>
          <a:p>
            <a:pPr marL="285750" indent="-285750">
              <a:buFont typeface="Arial" panose="020B0604020202020204" pitchFamily="34" charset="0"/>
              <a:buChar char="•"/>
            </a:pPr>
            <a:r>
              <a:rPr lang="en-GB" b="1" dirty="0" smtClean="0"/>
              <a:t>Gestapo</a:t>
            </a:r>
            <a:r>
              <a:rPr lang="en-GB" dirty="0" smtClean="0"/>
              <a:t> –the secret police, they tapped phone lines, opened mail, listened in on conversations. Much feared.</a:t>
            </a:r>
          </a:p>
          <a:p>
            <a:pPr marL="285750" indent="-285750">
              <a:buFont typeface="Arial" panose="020B0604020202020204" pitchFamily="34" charset="0"/>
              <a:buChar char="•"/>
            </a:pPr>
            <a:r>
              <a:rPr lang="en-GB" b="1" dirty="0" smtClean="0"/>
              <a:t>SS</a:t>
            </a:r>
            <a:r>
              <a:rPr lang="en-GB" dirty="0" smtClean="0"/>
              <a:t>   - the main group responsible for terror in Nazi Germany. They ran the concentration and later the death camps. Had to be Aryan. Were 240, 000 of </a:t>
            </a:r>
            <a:r>
              <a:rPr lang="en-GB" dirty="0" smtClean="0"/>
              <a:t>them</a:t>
            </a:r>
          </a:p>
          <a:p>
            <a:pPr marL="285750" indent="-285750">
              <a:buFont typeface="Arial" panose="020B0604020202020204" pitchFamily="34" charset="0"/>
              <a:buChar char="•"/>
            </a:pPr>
            <a:r>
              <a:rPr lang="en-GB" b="1" dirty="0" smtClean="0"/>
              <a:t>SD </a:t>
            </a:r>
            <a:r>
              <a:rPr lang="en-GB" dirty="0" smtClean="0"/>
              <a:t>– Set up in 1931 as the intelligence body of Nazi party to look for actual and potential enemies (bit like MI5)</a:t>
            </a:r>
            <a:endParaRPr lang="en-GB" dirty="0" smtClean="0"/>
          </a:p>
          <a:p>
            <a:pPr marL="285750" indent="-285750">
              <a:buFont typeface="Arial" panose="020B0604020202020204" pitchFamily="34" charset="0"/>
              <a:buChar char="•"/>
            </a:pPr>
            <a:r>
              <a:rPr lang="en-GB" b="1" dirty="0" smtClean="0"/>
              <a:t>Police and Law Courts</a:t>
            </a:r>
            <a:r>
              <a:rPr lang="en-GB" dirty="0" smtClean="0"/>
              <a:t>. All put under the control of Himmler. Nazi judges appointed. 46 crimes carried the death sentence.</a:t>
            </a:r>
          </a:p>
          <a:p>
            <a:pPr marL="285750" indent="-285750">
              <a:buFont typeface="Arial" panose="020B0604020202020204" pitchFamily="34" charset="0"/>
              <a:buChar char="•"/>
            </a:pPr>
            <a:r>
              <a:rPr lang="en-GB" b="1" dirty="0" smtClean="0"/>
              <a:t>Local Wardens </a:t>
            </a:r>
            <a:r>
              <a:rPr lang="en-GB" dirty="0" smtClean="0"/>
              <a:t>– designed to check up on everyone and report anyone not seen to be a loyal </a:t>
            </a:r>
            <a:r>
              <a:rPr lang="en-GB" dirty="0" smtClean="0"/>
              <a:t>Nazi</a:t>
            </a:r>
            <a:endParaRPr lang="en-GB" dirty="0"/>
          </a:p>
        </p:txBody>
      </p:sp>
      <p:pic>
        <p:nvPicPr>
          <p:cNvPr id="2050" name="Picture 2" descr="http://cdn.history.com/sites/2/2014/01/himml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014" y="4384676"/>
            <a:ext cx="1218054" cy="181244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dn2.spectator.co.uk/files/2015/01/17098044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8450" y="4384676"/>
            <a:ext cx="2690944" cy="1792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45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How did Hitler try to get Young </a:t>
            </a:r>
            <a:r>
              <a:rPr lang="en-GB" dirty="0"/>
              <a:t>P</a:t>
            </a:r>
            <a:r>
              <a:rPr lang="en-GB" dirty="0" smtClean="0"/>
              <a:t>eople’s Support and Loyalty?</a:t>
            </a:r>
            <a:endParaRPr lang="en-GB" dirty="0"/>
          </a:p>
        </p:txBody>
      </p:sp>
      <p:sp>
        <p:nvSpPr>
          <p:cNvPr id="3" name="Content Placeholder 2"/>
          <p:cNvSpPr>
            <a:spLocks noGrp="1"/>
          </p:cNvSpPr>
          <p:nvPr>
            <p:ph idx="1"/>
          </p:nvPr>
        </p:nvSpPr>
        <p:spPr>
          <a:xfrm>
            <a:off x="838200" y="1825625"/>
            <a:ext cx="4343400" cy="4667454"/>
          </a:xfrm>
        </p:spPr>
        <p:txBody>
          <a:bodyPr>
            <a:normAutofit/>
          </a:bodyPr>
          <a:lstStyle/>
          <a:p>
            <a:r>
              <a:rPr lang="en-GB" sz="2000" dirty="0" smtClean="0"/>
              <a:t>Hitler believed if he got the young on his side the Nazi future would be secure. He worked hard to ensure children were taught to be loyal Nazis. </a:t>
            </a:r>
          </a:p>
          <a:p>
            <a:r>
              <a:rPr lang="en-GB" sz="2000" dirty="0" smtClean="0"/>
              <a:t>Young people’s lives changed dramatically both in school and out of school.</a:t>
            </a:r>
            <a:endParaRPr lang="en-GB" sz="2000" dirty="0"/>
          </a:p>
        </p:txBody>
      </p:sp>
      <p:pic>
        <p:nvPicPr>
          <p:cNvPr id="1026" name="Picture 2" descr="https://upload.wikimedia.org/wikipedia/commons/6/67/Bundesarchiv_Bild_102-17049,_Joseph_Goebbels_spric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80888" y="-7723324"/>
            <a:ext cx="52817" cy="755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1643" y="1894552"/>
            <a:ext cx="6032157" cy="6186309"/>
          </a:xfrm>
          <a:prstGeom prst="rect">
            <a:avLst/>
          </a:prstGeom>
          <a:noFill/>
        </p:spPr>
        <p:txBody>
          <a:bodyPr wrap="square" rtlCol="0">
            <a:spAutoFit/>
          </a:bodyPr>
          <a:lstStyle/>
          <a:p>
            <a:r>
              <a:rPr lang="en-GB" b="1" dirty="0" smtClean="0"/>
              <a:t>Methods Used to train German children to be good Nazis </a:t>
            </a:r>
          </a:p>
          <a:p>
            <a:pPr marL="285750" indent="-285750">
              <a:buFont typeface="Arial" panose="020B0604020202020204" pitchFamily="34" charset="0"/>
              <a:buChar char="•"/>
            </a:pPr>
            <a:r>
              <a:rPr lang="en-GB" b="1" dirty="0" smtClean="0"/>
              <a:t>New textbooks </a:t>
            </a:r>
            <a:r>
              <a:rPr lang="en-GB" dirty="0" smtClean="0"/>
              <a:t>– taught History the way the Nazis wanted it taught. Jews blamed for past German disasters (Like losing WW1).</a:t>
            </a:r>
          </a:p>
          <a:p>
            <a:pPr marL="285750" indent="-285750">
              <a:buFont typeface="Arial" panose="020B0604020202020204" pitchFamily="34" charset="0"/>
              <a:buChar char="•"/>
            </a:pPr>
            <a:r>
              <a:rPr lang="en-GB" b="1" dirty="0" smtClean="0"/>
              <a:t>New subjects </a:t>
            </a:r>
            <a:r>
              <a:rPr lang="en-GB" dirty="0" smtClean="0"/>
              <a:t>– like </a:t>
            </a:r>
            <a:r>
              <a:rPr lang="en-GB" b="1" dirty="0" smtClean="0"/>
              <a:t>Race Studies </a:t>
            </a:r>
            <a:r>
              <a:rPr lang="en-GB" dirty="0" smtClean="0"/>
              <a:t>taught children some races better than others and that the Jews were the lowest of all.</a:t>
            </a:r>
          </a:p>
          <a:p>
            <a:pPr marL="285750" indent="-285750">
              <a:buFont typeface="Arial" panose="020B0604020202020204" pitchFamily="34" charset="0"/>
              <a:buChar char="•"/>
            </a:pPr>
            <a:r>
              <a:rPr lang="en-GB" b="1" dirty="0" smtClean="0"/>
              <a:t>Teachers</a:t>
            </a:r>
            <a:r>
              <a:rPr lang="en-GB" dirty="0" smtClean="0"/>
              <a:t> had to join Nazi League of Teachers and teach Nazi views.</a:t>
            </a:r>
          </a:p>
          <a:p>
            <a:pPr marL="285750" indent="-285750">
              <a:buFont typeface="Arial" panose="020B0604020202020204" pitchFamily="34" charset="0"/>
              <a:buChar char="•"/>
            </a:pPr>
            <a:r>
              <a:rPr lang="en-GB" b="1" dirty="0" smtClean="0"/>
              <a:t>PE</a:t>
            </a:r>
            <a:r>
              <a:rPr lang="en-GB" dirty="0" smtClean="0"/>
              <a:t> – the amount of PE increased dramatically to make everyone fit and strong either for the army (boys) or for childbirth (girls).</a:t>
            </a:r>
          </a:p>
          <a:p>
            <a:pPr marL="285750" indent="-285750">
              <a:buFont typeface="Arial" panose="020B0604020202020204" pitchFamily="34" charset="0"/>
              <a:buChar char="•"/>
            </a:pPr>
            <a:r>
              <a:rPr lang="en-GB" b="1" dirty="0" smtClean="0"/>
              <a:t>Maths</a:t>
            </a:r>
            <a:r>
              <a:rPr lang="en-GB" dirty="0" smtClean="0"/>
              <a:t> – even maths questions got children to calculate how much money Germany would save if it got rid of all its disabled people.</a:t>
            </a:r>
          </a:p>
          <a:p>
            <a:pPr marL="285750" indent="-285750">
              <a:buFont typeface="Arial" panose="020B0604020202020204" pitchFamily="34" charset="0"/>
              <a:buChar char="•"/>
            </a:pPr>
            <a:r>
              <a:rPr lang="en-GB" b="1" dirty="0" smtClean="0"/>
              <a:t>Out of school </a:t>
            </a:r>
            <a:r>
              <a:rPr lang="en-GB" dirty="0" smtClean="0"/>
              <a:t>– children had to join the Hitler Youth groups.</a:t>
            </a:r>
          </a:p>
          <a:p>
            <a:pPr marL="285750" indent="-285750">
              <a:buFont typeface="Arial" panose="020B0604020202020204" pitchFamily="34" charset="0"/>
              <a:buChar char="•"/>
            </a:pPr>
            <a:endParaRPr lang="en-GB" dirty="0"/>
          </a:p>
          <a:p>
            <a:endParaRPr lang="en-GB" dirty="0" smtClean="0"/>
          </a:p>
          <a:p>
            <a:endParaRPr lang="en-GB" dirty="0"/>
          </a:p>
          <a:p>
            <a:endParaRPr lang="en-GB" dirty="0" smtClean="0"/>
          </a:p>
          <a:p>
            <a:endParaRPr lang="en-GB" dirty="0"/>
          </a:p>
          <a:p>
            <a:endParaRPr lang="en-GB" dirty="0"/>
          </a:p>
        </p:txBody>
      </p:sp>
      <p:pic>
        <p:nvPicPr>
          <p:cNvPr id="3076" name="Picture 4" descr="http://faculty.montgomerycollege.edu/gyouth/TECH272_2016/student_examples/lucy_alonso/Sephia%20Pictures/JewishChildr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823" y="4521666"/>
            <a:ext cx="2123357" cy="15435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27223" y="4629912"/>
            <a:ext cx="1140903" cy="1384995"/>
          </a:xfrm>
          <a:prstGeom prst="rect">
            <a:avLst/>
          </a:prstGeom>
          <a:noFill/>
        </p:spPr>
        <p:txBody>
          <a:bodyPr wrap="square" rtlCol="0">
            <a:spAutoFit/>
          </a:bodyPr>
          <a:lstStyle/>
          <a:p>
            <a:r>
              <a:rPr lang="en-GB" sz="1400" dirty="0" smtClean="0"/>
              <a:t>German children being taught to see ‘the Jew’ as their enemy</a:t>
            </a:r>
            <a:endParaRPr lang="en-GB" sz="1400" dirty="0"/>
          </a:p>
        </p:txBody>
      </p:sp>
    </p:spTree>
    <p:extLst>
      <p:ext uri="{BB962C8B-B14F-4D97-AF65-F5344CB8AC3E}">
        <p14:creationId xmlns:p14="http://schemas.microsoft.com/office/powerpoint/2010/main" val="3603361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How did life for Women Change under the Nazis? </a:t>
            </a:r>
            <a:endParaRPr lang="en-GB" dirty="0"/>
          </a:p>
        </p:txBody>
      </p:sp>
      <p:sp>
        <p:nvSpPr>
          <p:cNvPr id="3" name="Content Placeholder 2"/>
          <p:cNvSpPr>
            <a:spLocks noGrp="1"/>
          </p:cNvSpPr>
          <p:nvPr>
            <p:ph idx="1"/>
          </p:nvPr>
        </p:nvSpPr>
        <p:spPr>
          <a:xfrm>
            <a:off x="838200" y="1825625"/>
            <a:ext cx="4343400" cy="4667454"/>
          </a:xfrm>
        </p:spPr>
        <p:txBody>
          <a:bodyPr>
            <a:normAutofit/>
          </a:bodyPr>
          <a:lstStyle/>
          <a:p>
            <a:r>
              <a:rPr lang="en-GB" sz="2000" dirty="0" smtClean="0"/>
              <a:t>Hitler was worried about Germany’s falling birth rate. He wanted the population to increase to build a strong Germany so he wanted women to be mothers. Nazi posters showed women in the role Hitler wanted them to have.</a:t>
            </a:r>
            <a:endParaRPr lang="en-GB" sz="2000" dirty="0"/>
          </a:p>
        </p:txBody>
      </p:sp>
      <p:pic>
        <p:nvPicPr>
          <p:cNvPr id="1026" name="Picture 2" descr="https://upload.wikimedia.org/wikipedia/commons/6/67/Bundesarchiv_Bild_102-17049,_Joseph_Goebbels_spric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80888" y="-7723324"/>
            <a:ext cx="52817" cy="755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1643" y="1690688"/>
            <a:ext cx="6032157" cy="6186309"/>
          </a:xfrm>
          <a:prstGeom prst="rect">
            <a:avLst/>
          </a:prstGeom>
          <a:noFill/>
        </p:spPr>
        <p:txBody>
          <a:bodyPr wrap="square" rtlCol="0">
            <a:spAutoFit/>
          </a:bodyPr>
          <a:lstStyle/>
          <a:p>
            <a:r>
              <a:rPr lang="en-GB" b="1" dirty="0" smtClean="0"/>
              <a:t>Methods Used to Get Women to be Mothers  </a:t>
            </a:r>
          </a:p>
          <a:p>
            <a:pPr marL="285750" indent="-285750">
              <a:buFont typeface="Arial" panose="020B0604020202020204" pitchFamily="34" charset="0"/>
              <a:buChar char="•"/>
            </a:pPr>
            <a:r>
              <a:rPr lang="en-GB" b="1" dirty="0" smtClean="0"/>
              <a:t>A Marriage loan – </a:t>
            </a:r>
            <a:r>
              <a:rPr lang="en-GB" dirty="0" smtClean="0"/>
              <a:t>if you married you got a large loan and you could keep 25% of it for each child you had (4 children  = nothing to pay back)</a:t>
            </a:r>
            <a:endParaRPr lang="en-GB" b="1" dirty="0" smtClean="0"/>
          </a:p>
          <a:p>
            <a:pPr marL="285750" indent="-285750">
              <a:buFont typeface="Arial" panose="020B0604020202020204" pitchFamily="34" charset="0"/>
              <a:buChar char="•"/>
            </a:pPr>
            <a:r>
              <a:rPr lang="en-GB" b="1" dirty="0" smtClean="0"/>
              <a:t>Medals for having children </a:t>
            </a:r>
            <a:r>
              <a:rPr lang="en-GB" dirty="0" smtClean="0"/>
              <a:t>– bronze (4), silver (6) and gold (8)</a:t>
            </a:r>
          </a:p>
          <a:p>
            <a:pPr marL="285750" indent="-285750">
              <a:buFont typeface="Arial" panose="020B0604020202020204" pitchFamily="34" charset="0"/>
              <a:buChar char="•"/>
            </a:pPr>
            <a:r>
              <a:rPr lang="en-GB" b="1" dirty="0" smtClean="0"/>
              <a:t>Women sacked from government jobs</a:t>
            </a:r>
            <a:r>
              <a:rPr lang="en-GB" dirty="0" smtClean="0"/>
              <a:t>. </a:t>
            </a:r>
          </a:p>
          <a:p>
            <a:pPr marL="285750" indent="-285750">
              <a:buFont typeface="Arial" panose="020B0604020202020204" pitchFamily="34" charset="0"/>
              <a:buChar char="•"/>
            </a:pPr>
            <a:r>
              <a:rPr lang="en-GB" b="1" dirty="0" smtClean="0"/>
              <a:t>Traditional clothes and hair encouraged </a:t>
            </a:r>
            <a:r>
              <a:rPr lang="en-GB" dirty="0" smtClean="0"/>
              <a:t>.</a:t>
            </a:r>
          </a:p>
          <a:p>
            <a:pPr marL="285750" indent="-285750">
              <a:buFont typeface="Arial" panose="020B0604020202020204" pitchFamily="34" charset="0"/>
              <a:buChar char="•"/>
            </a:pPr>
            <a:r>
              <a:rPr lang="en-GB" dirty="0" smtClean="0"/>
              <a:t>Women taught that their life should be about </a:t>
            </a:r>
            <a:r>
              <a:rPr lang="en-GB" b="1" dirty="0" smtClean="0"/>
              <a:t>Children, Church and Cooking</a:t>
            </a:r>
            <a:r>
              <a:rPr lang="en-GB" dirty="0" smtClean="0"/>
              <a:t> – (Kinder, </a:t>
            </a:r>
            <a:r>
              <a:rPr lang="en-GB" dirty="0" err="1" smtClean="0"/>
              <a:t>Kirche</a:t>
            </a:r>
            <a:r>
              <a:rPr lang="en-GB" dirty="0" smtClean="0"/>
              <a:t>, </a:t>
            </a:r>
            <a:r>
              <a:rPr lang="en-GB" dirty="0" err="1" smtClean="0"/>
              <a:t>Kuche</a:t>
            </a:r>
            <a:r>
              <a:rPr lang="en-GB" dirty="0" smtClean="0"/>
              <a:t>)</a:t>
            </a:r>
          </a:p>
          <a:p>
            <a:pPr marL="285750" indent="-285750">
              <a:buFont typeface="Arial" panose="020B0604020202020204" pitchFamily="34" charset="0"/>
              <a:buChar char="•"/>
            </a:pPr>
            <a:r>
              <a:rPr lang="en-GB" dirty="0" smtClean="0"/>
              <a:t>BUT, once the second world war broke out in 1939, Germany needed more workers so it tried to persuade women back to the factories </a:t>
            </a:r>
            <a:r>
              <a:rPr lang="en-GB" dirty="0" err="1" smtClean="0"/>
              <a:t>etc</a:t>
            </a:r>
            <a:r>
              <a:rPr lang="en-GB" dirty="0" smtClean="0"/>
              <a:t>, this wasn’t very successful.</a:t>
            </a:r>
          </a:p>
          <a:p>
            <a:pPr marL="285750" indent="-285750">
              <a:buFont typeface="Arial" panose="020B0604020202020204" pitchFamily="34" charset="0"/>
              <a:buChar char="•"/>
            </a:pPr>
            <a:r>
              <a:rPr lang="en-GB" dirty="0" smtClean="0"/>
              <a:t>Women who had conditions or illnesses that could be passed on to their children were sterilised (not allowed to have children) Hitler did not want any ‘imperfections’ in his Master Race.</a:t>
            </a:r>
          </a:p>
          <a:p>
            <a:endParaRPr lang="en-GB" dirty="0"/>
          </a:p>
          <a:p>
            <a:endParaRPr lang="en-GB" dirty="0" smtClean="0"/>
          </a:p>
          <a:p>
            <a:endParaRPr lang="en-GB" dirty="0"/>
          </a:p>
          <a:p>
            <a:endParaRPr lang="en-GB" dirty="0"/>
          </a:p>
        </p:txBody>
      </p:sp>
      <p:pic>
        <p:nvPicPr>
          <p:cNvPr id="4098" name="Picture 2" descr="http://www.newthinktank.com/wp-content/uploads/2011/08/The-Nazi-party-secures-the-national-commun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157" y="3940060"/>
            <a:ext cx="1842047" cy="259291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crestock.com/uploads/blog/2008/propagandaposters_de/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455" y="3940060"/>
            <a:ext cx="1833067" cy="2553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89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95263" y="113323"/>
            <a:ext cx="11641138" cy="6776751"/>
          </a:xfrm>
          <a:prstGeom prst="rect">
            <a:avLst/>
          </a:prstGeom>
        </p:spPr>
      </p:pic>
    </p:spTree>
    <p:extLst>
      <p:ext uri="{BB962C8B-B14F-4D97-AF65-F5344CB8AC3E}">
        <p14:creationId xmlns:p14="http://schemas.microsoft.com/office/powerpoint/2010/main" val="1201923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510363" y="0"/>
            <a:ext cx="11387977" cy="6853011"/>
          </a:xfrm>
          <a:prstGeom prst="rect">
            <a:avLst/>
          </a:prstGeom>
        </p:spPr>
      </p:pic>
    </p:spTree>
    <p:extLst>
      <p:ext uri="{BB962C8B-B14F-4D97-AF65-F5344CB8AC3E}">
        <p14:creationId xmlns:p14="http://schemas.microsoft.com/office/powerpoint/2010/main" val="1826631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25549" y="0"/>
            <a:ext cx="10940902" cy="6549986"/>
          </a:xfrm>
          <a:prstGeom prst="rect">
            <a:avLst/>
          </a:prstGeom>
        </p:spPr>
      </p:pic>
    </p:spTree>
    <p:extLst>
      <p:ext uri="{BB962C8B-B14F-4D97-AF65-F5344CB8AC3E}">
        <p14:creationId xmlns:p14="http://schemas.microsoft.com/office/powerpoint/2010/main" val="3783098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7833" y="186400"/>
            <a:ext cx="11473414" cy="6592181"/>
          </a:xfrm>
          <a:prstGeom prst="rect">
            <a:avLst/>
          </a:prstGeom>
        </p:spPr>
      </p:pic>
    </p:spTree>
    <p:extLst>
      <p:ext uri="{BB962C8B-B14F-4D97-AF65-F5344CB8AC3E}">
        <p14:creationId xmlns:p14="http://schemas.microsoft.com/office/powerpoint/2010/main" val="104233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2258</Words>
  <Application>Microsoft Office PowerPoint</Application>
  <PresentationFormat>Widescreen</PresentationFormat>
  <Paragraphs>260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did Hitler Control Germany and stop people speaking out? Part 1</vt:lpstr>
      <vt:lpstr>How did Hitler Control Germany and stop people speaking out? Part 2</vt:lpstr>
      <vt:lpstr>How did Hitler try to get Young People’s Support and Loyalty?</vt:lpstr>
      <vt:lpstr>How did life for Women Change under the Nazis?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Hunter</dc:creator>
  <cp:lastModifiedBy>J Hunter</cp:lastModifiedBy>
  <cp:revision>27</cp:revision>
  <dcterms:created xsi:type="dcterms:W3CDTF">2016-04-20T09:29:02Z</dcterms:created>
  <dcterms:modified xsi:type="dcterms:W3CDTF">2018-01-24T07:23:47Z</dcterms:modified>
</cp:coreProperties>
</file>